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notesMasterIdLst>
    <p:notesMasterId r:id="rId21"/>
  </p:notesMasterIdLst>
  <p:sldIdLst>
    <p:sldId id="259" r:id="rId2"/>
    <p:sldId id="260" r:id="rId3"/>
    <p:sldId id="261" r:id="rId4"/>
    <p:sldId id="263" r:id="rId5"/>
    <p:sldId id="266" r:id="rId6"/>
    <p:sldId id="278" r:id="rId7"/>
    <p:sldId id="262" r:id="rId8"/>
    <p:sldId id="264" r:id="rId9"/>
    <p:sldId id="265" r:id="rId10"/>
    <p:sldId id="267" r:id="rId11"/>
    <p:sldId id="277" r:id="rId12"/>
    <p:sldId id="268" r:id="rId13"/>
    <p:sldId id="270" r:id="rId14"/>
    <p:sldId id="281" r:id="rId15"/>
    <p:sldId id="282" r:id="rId16"/>
    <p:sldId id="283" r:id="rId17"/>
    <p:sldId id="272" r:id="rId18"/>
    <p:sldId id="274" r:id="rId19"/>
    <p:sldId id="280" r:id="rId20"/>
  </p:sldIdLst>
  <p:sldSz cx="9144000" cy="51482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E7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8" autoAdjust="0"/>
    <p:restoredTop sz="86406"/>
  </p:normalViewPr>
  <p:slideViewPr>
    <p:cSldViewPr snapToGrid="0" snapToObjects="1">
      <p:cViewPr varScale="1">
        <p:scale>
          <a:sx n="106" d="100"/>
          <a:sy n="106" d="100"/>
        </p:scale>
        <p:origin x="200" y="440"/>
      </p:cViewPr>
      <p:guideLst/>
    </p:cSldViewPr>
  </p:slideViewPr>
  <p:outlineViewPr>
    <p:cViewPr>
      <p:scale>
        <a:sx n="50" d="100"/>
        <a:sy n="50" d="100"/>
      </p:scale>
      <p:origin x="0" y="0"/>
    </p:cViewPr>
  </p:outlin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2D1FD6-9F39-0E4E-BAB4-4CBCF6B54E56}" type="datetimeFigureOut">
              <a:rPr lang="en-US" smtClean="0"/>
              <a:t>6/23/21</a:t>
            </a:fld>
            <a:endParaRPr lang="en-US"/>
          </a:p>
        </p:txBody>
      </p:sp>
      <p:sp>
        <p:nvSpPr>
          <p:cNvPr id="4" name="Slide Image Placeholder 3"/>
          <p:cNvSpPr>
            <a:spLocks noGrp="1" noRot="1" noChangeAspect="1"/>
          </p:cNvSpPr>
          <p:nvPr>
            <p:ph type="sldImg" idx="2"/>
          </p:nvPr>
        </p:nvSpPr>
        <p:spPr>
          <a:xfrm>
            <a:off x="688975" y="1143000"/>
            <a:ext cx="54800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C86852-6AA2-2547-87F7-BF148FFE90C9}" type="slidenum">
              <a:rPr lang="en-US" smtClean="0"/>
              <a:t>‹#›</a:t>
            </a:fld>
            <a:endParaRPr lang="en-US"/>
          </a:p>
        </p:txBody>
      </p:sp>
    </p:spTree>
    <p:extLst>
      <p:ext uri="{BB962C8B-B14F-4D97-AF65-F5344CB8AC3E}">
        <p14:creationId xmlns:p14="http://schemas.microsoft.com/office/powerpoint/2010/main" val="3506755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name is Alyssa Vanderbeek and in this talk I’ll be presenting on a simulation study examining the consequences of phase I dose selection on go/no-go decisions in oncology drug development. This project was done while working towards my Master’s at Columbia University, and I am currently </a:t>
            </a:r>
            <a:r>
              <a:rPr lang="en-US"/>
              <a:t>a postgraduate </a:t>
            </a:r>
            <a:r>
              <a:rPr lang="en-US" dirty="0"/>
              <a:t>student at the Institute of Cancer Research in London.</a:t>
            </a:r>
          </a:p>
        </p:txBody>
      </p:sp>
      <p:sp>
        <p:nvSpPr>
          <p:cNvPr id="4" name="Slide Number Placeholder 3"/>
          <p:cNvSpPr>
            <a:spLocks noGrp="1"/>
          </p:cNvSpPr>
          <p:nvPr>
            <p:ph type="sldNum" sz="quarter" idx="5"/>
          </p:nvPr>
        </p:nvSpPr>
        <p:spPr/>
        <p:txBody>
          <a:bodyPr/>
          <a:lstStyle/>
          <a:p>
            <a:fld id="{7BC86852-6AA2-2547-87F7-BF148FFE90C9}" type="slidenum">
              <a:rPr lang="en-US" smtClean="0"/>
              <a:t>1</a:t>
            </a:fld>
            <a:endParaRPr lang="en-US"/>
          </a:p>
        </p:txBody>
      </p:sp>
    </p:spTree>
    <p:extLst>
      <p:ext uri="{BB962C8B-B14F-4D97-AF65-F5344CB8AC3E}">
        <p14:creationId xmlns:p14="http://schemas.microsoft.com/office/powerpoint/2010/main" val="962509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look at 3 primary metrics. The probability of best selection (PBS) and probability of acceptable selection (PAS) are calculated at the end of phase I. These refer to the probability that the phase I trial selects the best dose or an acceptable dose, respectively.</a:t>
            </a:r>
          </a:p>
          <a:p>
            <a:endParaRPr lang="en-US" dirty="0"/>
          </a:p>
          <a:p>
            <a:r>
              <a:rPr lang="en-US" dirty="0"/>
              <a:t>At the end of phase II, I look at the F-score, which is a measure capturing the trade-off between false positive and negative rates. It is commonly used in classification problems and in machine learning. Here, it translates to how accurately the phase I-II </a:t>
            </a:r>
            <a:r>
              <a:rPr lang="en-US" i="0" dirty="0"/>
              <a:t>pipeline</a:t>
            </a:r>
            <a:r>
              <a:rPr lang="en-US" dirty="0"/>
              <a:t> declares an effective drug as effective in phase II. I also provide the individual false positive, false negative, true positive, and true negative rates </a:t>
            </a:r>
            <a:r>
              <a:rPr lang="en-US" i="1" dirty="0"/>
              <a:t>of the pipeline. </a:t>
            </a:r>
            <a:r>
              <a:rPr lang="en-US" i="0" dirty="0"/>
              <a:t>So for example, a false positive means that the phase I trial selected an unacceptable dose AND the phase II then declared it effective.</a:t>
            </a:r>
            <a:endParaRPr lang="en-US" dirty="0"/>
          </a:p>
        </p:txBody>
      </p:sp>
      <p:sp>
        <p:nvSpPr>
          <p:cNvPr id="4" name="Slide Number Placeholder 3"/>
          <p:cNvSpPr>
            <a:spLocks noGrp="1"/>
          </p:cNvSpPr>
          <p:nvPr>
            <p:ph type="sldNum" sz="quarter" idx="5"/>
          </p:nvPr>
        </p:nvSpPr>
        <p:spPr/>
        <p:txBody>
          <a:bodyPr/>
          <a:lstStyle/>
          <a:p>
            <a:fld id="{7BC86852-6AA2-2547-87F7-BF148FFE90C9}" type="slidenum">
              <a:rPr lang="en-US" smtClean="0"/>
              <a:t>10</a:t>
            </a:fld>
            <a:endParaRPr lang="en-US"/>
          </a:p>
        </p:txBody>
      </p:sp>
    </p:spTree>
    <p:extLst>
      <p:ext uri="{BB962C8B-B14F-4D97-AF65-F5344CB8AC3E}">
        <p14:creationId xmlns:p14="http://schemas.microsoft.com/office/powerpoint/2010/main" val="3705678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Formulation of positive and negatives rates as well as F-score are given here. In the interest of time, the false positive rate is calculated with consideration of the probability that the drug is effective, since both effective and ineffective drugs may have unacceptable doses. On the other hand, the true positive rate is calculated only when the drug is effective and the RP2D is acceptable. The false and true negative rates are calculated similarly. The F-score then gives a summary measure of the tradeoff between all these values. </a:t>
            </a:r>
          </a:p>
        </p:txBody>
      </p:sp>
      <p:sp>
        <p:nvSpPr>
          <p:cNvPr id="4" name="Slide Number Placeholder 3"/>
          <p:cNvSpPr>
            <a:spLocks noGrp="1"/>
          </p:cNvSpPr>
          <p:nvPr>
            <p:ph type="sldNum" sz="quarter" idx="5"/>
          </p:nvPr>
        </p:nvSpPr>
        <p:spPr/>
        <p:txBody>
          <a:bodyPr/>
          <a:lstStyle/>
          <a:p>
            <a:fld id="{7BC86852-6AA2-2547-87F7-BF148FFE90C9}" type="slidenum">
              <a:rPr lang="en-US" smtClean="0"/>
              <a:t>11</a:t>
            </a:fld>
            <a:endParaRPr lang="en-US"/>
          </a:p>
        </p:txBody>
      </p:sp>
    </p:spTree>
    <p:extLst>
      <p:ext uri="{BB962C8B-B14F-4D97-AF65-F5344CB8AC3E}">
        <p14:creationId xmlns:p14="http://schemas.microsoft.com/office/powerpoint/2010/main" val="12785856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was a lot of setup, </a:t>
            </a:r>
            <a:r>
              <a:rPr lang="en-US" dirty="0" err="1"/>
              <a:t>sos</a:t>
            </a:r>
            <a:r>
              <a:rPr lang="en-US" dirty="0"/>
              <a:t> I want to focus on the most significant results.</a:t>
            </a:r>
          </a:p>
          <a:p>
            <a:endParaRPr lang="en-US" dirty="0"/>
          </a:p>
          <a:p>
            <a:r>
              <a:rPr lang="en-US" dirty="0"/>
              <a:t>When best dose = MTD, CRM is best</a:t>
            </a:r>
          </a:p>
          <a:p>
            <a:r>
              <a:rPr lang="en-US" dirty="0"/>
              <a:t>When best dose &lt; MTD, </a:t>
            </a:r>
            <a:r>
              <a:rPr lang="en-US" dirty="0" err="1"/>
              <a:t>EffTox</a:t>
            </a:r>
            <a:r>
              <a:rPr lang="en-US" dirty="0"/>
              <a:t> is best</a:t>
            </a:r>
          </a:p>
          <a:p>
            <a:r>
              <a:rPr lang="en-US" dirty="0"/>
              <a:t>And the probability of acceptable selection can be quite high, because multiple doses may be acceptable.</a:t>
            </a:r>
          </a:p>
          <a:p>
            <a:r>
              <a:rPr lang="en-US" dirty="0"/>
              <a:t>You may also note that the 3+3 performs better than the CRM in some cases, and I will explain this in the next slide.</a:t>
            </a:r>
          </a:p>
        </p:txBody>
      </p:sp>
      <p:sp>
        <p:nvSpPr>
          <p:cNvPr id="4" name="Slide Number Placeholder 3"/>
          <p:cNvSpPr>
            <a:spLocks noGrp="1"/>
          </p:cNvSpPr>
          <p:nvPr>
            <p:ph type="sldNum" sz="quarter" idx="5"/>
          </p:nvPr>
        </p:nvSpPr>
        <p:spPr/>
        <p:txBody>
          <a:bodyPr/>
          <a:lstStyle/>
          <a:p>
            <a:fld id="{7BC86852-6AA2-2547-87F7-BF148FFE90C9}" type="slidenum">
              <a:rPr lang="en-US" smtClean="0"/>
              <a:t>12</a:t>
            </a:fld>
            <a:endParaRPr lang="en-US"/>
          </a:p>
        </p:txBody>
      </p:sp>
    </p:spTree>
    <p:extLst>
      <p:ext uri="{BB962C8B-B14F-4D97-AF65-F5344CB8AC3E}">
        <p14:creationId xmlns:p14="http://schemas.microsoft.com/office/powerpoint/2010/main" val="26940114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pipeline results. Recall that the F-score is a </a:t>
            </a:r>
            <a:r>
              <a:rPr lang="en-US" sz="1200" dirty="0">
                <a:effectLst/>
              </a:rPr>
              <a:t>measure of how accurately the </a:t>
            </a:r>
            <a:r>
              <a:rPr lang="en-US" sz="1200" b="1" dirty="0">
                <a:effectLst/>
              </a:rPr>
              <a:t>pipeline</a:t>
            </a:r>
            <a:r>
              <a:rPr lang="en-US" sz="1200" dirty="0">
                <a:effectLst/>
              </a:rPr>
              <a:t> declared a truly effective dose as “promising” at the end of </a:t>
            </a:r>
            <a:r>
              <a:rPr lang="en-US" sz="1200" b="1" dirty="0">
                <a:effectLst/>
              </a:rPr>
              <a:t>phase II, </a:t>
            </a:r>
            <a:r>
              <a:rPr lang="en-US" sz="1200" b="0" dirty="0">
                <a:effectLst/>
              </a:rPr>
              <a:t>a high F-score is good.</a:t>
            </a:r>
            <a:r>
              <a:rPr lang="en-US" sz="1200" b="1" dirty="0">
                <a:effectLst/>
              </a:rPr>
              <a:t> </a:t>
            </a:r>
            <a:r>
              <a:rPr lang="en-US" sz="1200" b="0" dirty="0" err="1">
                <a:effectLst/>
              </a:rPr>
              <a:t>EffTox</a:t>
            </a:r>
            <a:r>
              <a:rPr lang="en-US" sz="1200" b="0" dirty="0">
                <a:effectLst/>
              </a:rPr>
              <a:t> has the best performance across all 5 scenarios, which is likely because it considers efficacy as well as toxicity. But I want to highlight 3 cases where the 3+3 outperforms the CRM – flat, decreasing, and concave. </a:t>
            </a:r>
          </a:p>
          <a:p>
            <a:endParaRPr lang="en-US" sz="1200" b="0" dirty="0">
              <a:effectLst/>
            </a:endParaRPr>
          </a:p>
          <a:p>
            <a:r>
              <a:rPr lang="en-US" sz="1200" b="0" dirty="0">
                <a:effectLst/>
              </a:rPr>
              <a:t>The best dose is below the MTD for these scenarios. Since the CRM more accurately selects the MTD as has been shown many times in the literature, and the 3+3 can select a lower dose more often, the 3+3 will happen to select the best dose more often than the CRM. </a:t>
            </a:r>
          </a:p>
          <a:p>
            <a:endParaRPr lang="en-US" dirty="0"/>
          </a:p>
          <a:p>
            <a:r>
              <a:rPr lang="en-US" dirty="0"/>
              <a:t>Lastly, I want to note that the false positive rates are much higher than the nominal phase II type I error rate, and the true positive rate can be much lower than nominal phase II power. This is again because these are calculated for the </a:t>
            </a:r>
            <a:r>
              <a:rPr lang="en-US" b="1" dirty="0"/>
              <a:t>pipeline</a:t>
            </a:r>
            <a:r>
              <a:rPr lang="en-US" b="0" dirty="0"/>
              <a:t> and are therefore </a:t>
            </a:r>
            <a:r>
              <a:rPr lang="en-US" dirty="0"/>
              <a:t>a function of the phase I dose selection.</a:t>
            </a:r>
          </a:p>
        </p:txBody>
      </p:sp>
      <p:sp>
        <p:nvSpPr>
          <p:cNvPr id="4" name="Slide Number Placeholder 3"/>
          <p:cNvSpPr>
            <a:spLocks noGrp="1"/>
          </p:cNvSpPr>
          <p:nvPr>
            <p:ph type="sldNum" sz="quarter" idx="5"/>
          </p:nvPr>
        </p:nvSpPr>
        <p:spPr/>
        <p:txBody>
          <a:bodyPr/>
          <a:lstStyle/>
          <a:p>
            <a:fld id="{7BC86852-6AA2-2547-87F7-BF148FFE90C9}" type="slidenum">
              <a:rPr lang="en-US" smtClean="0"/>
              <a:t>13</a:t>
            </a:fld>
            <a:endParaRPr lang="en-US"/>
          </a:p>
        </p:txBody>
      </p:sp>
    </p:spTree>
    <p:extLst>
      <p:ext uri="{BB962C8B-B14F-4D97-AF65-F5344CB8AC3E}">
        <p14:creationId xmlns:p14="http://schemas.microsoft.com/office/powerpoint/2010/main" val="330030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pipeline results. Recall that the F-score is a </a:t>
            </a:r>
            <a:r>
              <a:rPr lang="en-US" sz="1200" dirty="0">
                <a:effectLst/>
              </a:rPr>
              <a:t>measure of how accurately the </a:t>
            </a:r>
            <a:r>
              <a:rPr lang="en-US" sz="1200" b="1" dirty="0">
                <a:effectLst/>
              </a:rPr>
              <a:t>pipeline</a:t>
            </a:r>
            <a:r>
              <a:rPr lang="en-US" sz="1200" dirty="0">
                <a:effectLst/>
              </a:rPr>
              <a:t> declared a truly effective dose as “promising” at the end of </a:t>
            </a:r>
            <a:r>
              <a:rPr lang="en-US" sz="1200" b="1" dirty="0">
                <a:effectLst/>
              </a:rPr>
              <a:t>phase II, </a:t>
            </a:r>
            <a:r>
              <a:rPr lang="en-US" sz="1200" b="0" dirty="0">
                <a:effectLst/>
              </a:rPr>
              <a:t>a high F-score is good.</a:t>
            </a:r>
            <a:r>
              <a:rPr lang="en-US" sz="1200" b="1" dirty="0">
                <a:effectLst/>
              </a:rPr>
              <a:t> </a:t>
            </a:r>
            <a:r>
              <a:rPr lang="en-US" sz="1200" b="0" dirty="0" err="1">
                <a:effectLst/>
              </a:rPr>
              <a:t>EffTox</a:t>
            </a:r>
            <a:r>
              <a:rPr lang="en-US" sz="1200" b="0" dirty="0">
                <a:effectLst/>
              </a:rPr>
              <a:t> has the best performance across all 5 scenarios, which is likely because it considers efficacy as well as toxicity. But I want to highlight 3 cases where the 3+3 outperforms the CRM – flat, decreasing, and concave. </a:t>
            </a:r>
          </a:p>
          <a:p>
            <a:endParaRPr lang="en-US" sz="1200" b="0" dirty="0">
              <a:effectLst/>
            </a:endParaRPr>
          </a:p>
          <a:p>
            <a:r>
              <a:rPr lang="en-US" sz="1200" b="0" dirty="0">
                <a:effectLst/>
              </a:rPr>
              <a:t>The best dose is below the MTD for these scenarios. Since the CRM more accurately selects the MTD as has been shown many times in the literature, and the 3+3 can select a lower dose more often, the 3+3 will happen to select the best dose more often than the CRM. </a:t>
            </a:r>
          </a:p>
          <a:p>
            <a:endParaRPr lang="en-US" dirty="0"/>
          </a:p>
          <a:p>
            <a:r>
              <a:rPr lang="en-US" dirty="0"/>
              <a:t>Lastly, I want to note that the false positive rates are much higher than the nominal phase II type I error rate, and the true positive rate can be much lower than nominal phase II power. This is again because these are calculated for the </a:t>
            </a:r>
            <a:r>
              <a:rPr lang="en-US" b="1" dirty="0"/>
              <a:t>pipeline</a:t>
            </a:r>
            <a:r>
              <a:rPr lang="en-US" b="0" dirty="0"/>
              <a:t> and are therefore </a:t>
            </a:r>
            <a:r>
              <a:rPr lang="en-US" dirty="0"/>
              <a:t>a function of the phase I dose selection.</a:t>
            </a:r>
          </a:p>
        </p:txBody>
      </p:sp>
      <p:sp>
        <p:nvSpPr>
          <p:cNvPr id="4" name="Slide Number Placeholder 3"/>
          <p:cNvSpPr>
            <a:spLocks noGrp="1"/>
          </p:cNvSpPr>
          <p:nvPr>
            <p:ph type="sldNum" sz="quarter" idx="5"/>
          </p:nvPr>
        </p:nvSpPr>
        <p:spPr/>
        <p:txBody>
          <a:bodyPr/>
          <a:lstStyle/>
          <a:p>
            <a:fld id="{7BC86852-6AA2-2547-87F7-BF148FFE90C9}" type="slidenum">
              <a:rPr lang="en-US" smtClean="0"/>
              <a:t>14</a:t>
            </a:fld>
            <a:endParaRPr lang="en-US"/>
          </a:p>
        </p:txBody>
      </p:sp>
    </p:spTree>
    <p:extLst>
      <p:ext uri="{BB962C8B-B14F-4D97-AF65-F5344CB8AC3E}">
        <p14:creationId xmlns:p14="http://schemas.microsoft.com/office/powerpoint/2010/main" val="27484484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pipeline results. Recall that the F-score is a </a:t>
            </a:r>
            <a:r>
              <a:rPr lang="en-US" sz="1200" dirty="0">
                <a:effectLst/>
              </a:rPr>
              <a:t>measure of how accurately the </a:t>
            </a:r>
            <a:r>
              <a:rPr lang="en-US" sz="1200" b="1" dirty="0">
                <a:effectLst/>
              </a:rPr>
              <a:t>pipeline</a:t>
            </a:r>
            <a:r>
              <a:rPr lang="en-US" sz="1200" dirty="0">
                <a:effectLst/>
              </a:rPr>
              <a:t> declared a truly effective dose as “promising” at the end of </a:t>
            </a:r>
            <a:r>
              <a:rPr lang="en-US" sz="1200" b="1" dirty="0">
                <a:effectLst/>
              </a:rPr>
              <a:t>phase II, </a:t>
            </a:r>
            <a:r>
              <a:rPr lang="en-US" sz="1200" b="0" dirty="0">
                <a:effectLst/>
              </a:rPr>
              <a:t>a high F-score is good.</a:t>
            </a:r>
            <a:r>
              <a:rPr lang="en-US" sz="1200" b="1" dirty="0">
                <a:effectLst/>
              </a:rPr>
              <a:t> </a:t>
            </a:r>
            <a:r>
              <a:rPr lang="en-US" sz="1200" b="0" dirty="0" err="1">
                <a:effectLst/>
              </a:rPr>
              <a:t>EffTox</a:t>
            </a:r>
            <a:r>
              <a:rPr lang="en-US" sz="1200" b="0" dirty="0">
                <a:effectLst/>
              </a:rPr>
              <a:t> has the best performance across all 5 scenarios, which is likely because it considers efficacy as well as toxicity. But I want to highlight 3 cases where the 3+3 outperforms the CRM – flat, decreasing, and concave. </a:t>
            </a:r>
          </a:p>
          <a:p>
            <a:endParaRPr lang="en-US" sz="1200" b="0" dirty="0">
              <a:effectLst/>
            </a:endParaRPr>
          </a:p>
          <a:p>
            <a:r>
              <a:rPr lang="en-US" sz="1200" b="0" dirty="0">
                <a:effectLst/>
              </a:rPr>
              <a:t>The best dose is below the MTD for these scenarios. Since the CRM more accurately selects the MTD as has been shown many times in the literature, and the 3+3 can select a lower dose more often, the 3+3 will happen to select the best dose more often than the CRM. </a:t>
            </a:r>
          </a:p>
          <a:p>
            <a:endParaRPr lang="en-US" dirty="0"/>
          </a:p>
          <a:p>
            <a:r>
              <a:rPr lang="en-US" dirty="0"/>
              <a:t>Lastly, I want to note that the false positive rates are much higher than the nominal phase II type I error rate, and the true positive rate can be much lower than nominal phase II power. This is again because these are calculated for the </a:t>
            </a:r>
            <a:r>
              <a:rPr lang="en-US" b="1" dirty="0"/>
              <a:t>pipeline</a:t>
            </a:r>
            <a:r>
              <a:rPr lang="en-US" b="0" dirty="0"/>
              <a:t> and are therefore </a:t>
            </a:r>
            <a:r>
              <a:rPr lang="en-US" dirty="0"/>
              <a:t>a function of the phase I dose selection.</a:t>
            </a:r>
          </a:p>
        </p:txBody>
      </p:sp>
      <p:sp>
        <p:nvSpPr>
          <p:cNvPr id="4" name="Slide Number Placeholder 3"/>
          <p:cNvSpPr>
            <a:spLocks noGrp="1"/>
          </p:cNvSpPr>
          <p:nvPr>
            <p:ph type="sldNum" sz="quarter" idx="5"/>
          </p:nvPr>
        </p:nvSpPr>
        <p:spPr/>
        <p:txBody>
          <a:bodyPr/>
          <a:lstStyle/>
          <a:p>
            <a:fld id="{7BC86852-6AA2-2547-87F7-BF148FFE90C9}" type="slidenum">
              <a:rPr lang="en-US" smtClean="0"/>
              <a:t>15</a:t>
            </a:fld>
            <a:endParaRPr lang="en-US"/>
          </a:p>
        </p:txBody>
      </p:sp>
    </p:spTree>
    <p:extLst>
      <p:ext uri="{BB962C8B-B14F-4D97-AF65-F5344CB8AC3E}">
        <p14:creationId xmlns:p14="http://schemas.microsoft.com/office/powerpoint/2010/main" val="5021880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pipeline results. Recall that the F-score is a </a:t>
            </a:r>
            <a:r>
              <a:rPr lang="en-US" sz="1200" dirty="0">
                <a:effectLst/>
              </a:rPr>
              <a:t>measure of how accurately the </a:t>
            </a:r>
            <a:r>
              <a:rPr lang="en-US" sz="1200" b="1" dirty="0">
                <a:effectLst/>
              </a:rPr>
              <a:t>pipeline</a:t>
            </a:r>
            <a:r>
              <a:rPr lang="en-US" sz="1200" dirty="0">
                <a:effectLst/>
              </a:rPr>
              <a:t> declared a truly effective dose as “promising” at the end of </a:t>
            </a:r>
            <a:r>
              <a:rPr lang="en-US" sz="1200" b="1" dirty="0">
                <a:effectLst/>
              </a:rPr>
              <a:t>phase II, </a:t>
            </a:r>
            <a:r>
              <a:rPr lang="en-US" sz="1200" b="0" dirty="0">
                <a:effectLst/>
              </a:rPr>
              <a:t>a high F-score is good.</a:t>
            </a:r>
            <a:r>
              <a:rPr lang="en-US" sz="1200" b="1" dirty="0">
                <a:effectLst/>
              </a:rPr>
              <a:t> </a:t>
            </a:r>
            <a:r>
              <a:rPr lang="en-US" sz="1200" b="0" dirty="0" err="1">
                <a:effectLst/>
              </a:rPr>
              <a:t>EffTox</a:t>
            </a:r>
            <a:r>
              <a:rPr lang="en-US" sz="1200" b="0" dirty="0">
                <a:effectLst/>
              </a:rPr>
              <a:t> has the best performance across all 5 scenarios, which is likely because it considers efficacy as well as toxicity. But I want to highlight 3 cases where the 3+3 outperforms the CRM – flat, decreasing, and concave. </a:t>
            </a:r>
          </a:p>
          <a:p>
            <a:endParaRPr lang="en-US" sz="1200" b="0" dirty="0">
              <a:effectLst/>
            </a:endParaRPr>
          </a:p>
          <a:p>
            <a:r>
              <a:rPr lang="en-US" sz="1200" b="0" dirty="0">
                <a:effectLst/>
              </a:rPr>
              <a:t>The best dose is below the MTD for these scenarios. Since the CRM more accurately selects the MTD as has been shown many times in the literature, and the 3+3 can select a lower dose more often, the 3+3 will happen to select the best dose more often than the CRM. </a:t>
            </a:r>
          </a:p>
          <a:p>
            <a:endParaRPr lang="en-US" dirty="0"/>
          </a:p>
          <a:p>
            <a:r>
              <a:rPr lang="en-US" dirty="0"/>
              <a:t>Lastly, I want to note that the false positive rates are much higher than the nominal phase II type I error rate, and the true positive rate can be much lower than nominal phase II power. This is again because these are calculated for the </a:t>
            </a:r>
            <a:r>
              <a:rPr lang="en-US" b="1" dirty="0"/>
              <a:t>pipeline</a:t>
            </a:r>
            <a:r>
              <a:rPr lang="en-US" b="0" dirty="0"/>
              <a:t> and are therefore </a:t>
            </a:r>
            <a:r>
              <a:rPr lang="en-US" dirty="0"/>
              <a:t>a function of the phase I dose selection.</a:t>
            </a:r>
          </a:p>
        </p:txBody>
      </p:sp>
      <p:sp>
        <p:nvSpPr>
          <p:cNvPr id="4" name="Slide Number Placeholder 3"/>
          <p:cNvSpPr>
            <a:spLocks noGrp="1"/>
          </p:cNvSpPr>
          <p:nvPr>
            <p:ph type="sldNum" sz="quarter" idx="5"/>
          </p:nvPr>
        </p:nvSpPr>
        <p:spPr/>
        <p:txBody>
          <a:bodyPr/>
          <a:lstStyle/>
          <a:p>
            <a:fld id="{7BC86852-6AA2-2547-87F7-BF148FFE90C9}" type="slidenum">
              <a:rPr lang="en-US" smtClean="0"/>
              <a:t>16</a:t>
            </a:fld>
            <a:endParaRPr lang="en-US"/>
          </a:p>
        </p:txBody>
      </p:sp>
    </p:spTree>
    <p:extLst>
      <p:ext uri="{BB962C8B-B14F-4D97-AF65-F5344CB8AC3E}">
        <p14:creationId xmlns:p14="http://schemas.microsoft.com/office/powerpoint/2010/main" val="3017412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several limitations worth noting. First I consider only one phase II design, and my primary endpoint is response rate. Other designs and time-to-event measures like progression-free survival are also worth considering. I also did not incorporate phase II toxicity monitoring, which could have improved false positive rates.</a:t>
            </a:r>
          </a:p>
          <a:p>
            <a:endParaRPr lang="en-US" dirty="0"/>
          </a:p>
          <a:p>
            <a:r>
              <a:rPr lang="en-US" dirty="0"/>
              <a:t>I used fixed dose-response curves, and results may be more robust with parametric curves that are generated for each simulation. That being said, it may be also that the </a:t>
            </a:r>
            <a:r>
              <a:rPr lang="en-US" b="1" dirty="0"/>
              <a:t>size</a:t>
            </a:r>
            <a:r>
              <a:rPr lang="en-US" dirty="0"/>
              <a:t> of the treatment effect, and the </a:t>
            </a:r>
            <a:r>
              <a:rPr lang="en-US" b="1" dirty="0"/>
              <a:t>number</a:t>
            </a:r>
            <a:r>
              <a:rPr lang="en-US" dirty="0"/>
              <a:t> of effective doses will affect phase II outcomes, so future work may look at this as well.</a:t>
            </a:r>
          </a:p>
          <a:p>
            <a:endParaRPr lang="en-US" dirty="0"/>
          </a:p>
          <a:p>
            <a:r>
              <a:rPr lang="en-US" dirty="0"/>
              <a:t>Still, this study was able to provide some evidence that phase II go/no-go decisions may be sensitive to both the preceding phase I design and the underlying dose-response relationship. </a:t>
            </a:r>
          </a:p>
          <a:p>
            <a:endParaRPr lang="en-US" dirty="0"/>
          </a:p>
          <a:p>
            <a:r>
              <a:rPr lang="en-US" dirty="0"/>
              <a:t>So though this is preliminary work, it demonstrates that there are multiple drug and phase I design characteristics that can impact future development outcomes. Especially because we saw that no single phase I design performs best for all scenarios, so consideration of potential future trial outcomes in planning a present trial may be really pertinent. And in this era of computing and data-driven analysis, simulations can be a powerful and even simple way to design clinical trials.</a:t>
            </a:r>
          </a:p>
          <a:p>
            <a:endParaRPr lang="en-US" dirty="0"/>
          </a:p>
        </p:txBody>
      </p:sp>
      <p:sp>
        <p:nvSpPr>
          <p:cNvPr id="4" name="Slide Number Placeholder 3"/>
          <p:cNvSpPr>
            <a:spLocks noGrp="1"/>
          </p:cNvSpPr>
          <p:nvPr>
            <p:ph type="sldNum" sz="quarter" idx="5"/>
          </p:nvPr>
        </p:nvSpPr>
        <p:spPr/>
        <p:txBody>
          <a:bodyPr/>
          <a:lstStyle/>
          <a:p>
            <a:fld id="{7BC86852-6AA2-2547-87F7-BF148FFE90C9}" type="slidenum">
              <a:rPr lang="en-US" smtClean="0"/>
              <a:t>17</a:t>
            </a:fld>
            <a:endParaRPr lang="en-US"/>
          </a:p>
        </p:txBody>
      </p:sp>
    </p:spTree>
    <p:extLst>
      <p:ext uri="{BB962C8B-B14F-4D97-AF65-F5344CB8AC3E}">
        <p14:creationId xmlns:p14="http://schemas.microsoft.com/office/powerpoint/2010/main" val="9148330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 would like to acknowledge </a:t>
            </a:r>
            <a:r>
              <a:rPr lang="en-US" dirty="0" err="1"/>
              <a:t>Kuen</a:t>
            </a:r>
            <a:r>
              <a:rPr lang="en-US" dirty="0"/>
              <a:t> Cheung at Columbia University for his guidance in the study design and metrics assessments.</a:t>
            </a:r>
          </a:p>
          <a:p>
            <a:endParaRPr lang="en-US" dirty="0"/>
          </a:p>
          <a:p>
            <a:r>
              <a:rPr lang="en-US" dirty="0"/>
              <a:t>Thank you.</a:t>
            </a:r>
          </a:p>
        </p:txBody>
      </p:sp>
      <p:sp>
        <p:nvSpPr>
          <p:cNvPr id="4" name="Slide Number Placeholder 3"/>
          <p:cNvSpPr>
            <a:spLocks noGrp="1"/>
          </p:cNvSpPr>
          <p:nvPr>
            <p:ph type="sldNum" sz="quarter" idx="5"/>
          </p:nvPr>
        </p:nvSpPr>
        <p:spPr/>
        <p:txBody>
          <a:bodyPr/>
          <a:lstStyle/>
          <a:p>
            <a:fld id="{7BC86852-6AA2-2547-87F7-BF148FFE90C9}" type="slidenum">
              <a:rPr lang="en-US" smtClean="0"/>
              <a:t>18</a:t>
            </a:fld>
            <a:endParaRPr lang="en-US"/>
          </a:p>
        </p:txBody>
      </p:sp>
    </p:spTree>
    <p:extLst>
      <p:ext uri="{BB962C8B-B14F-4D97-AF65-F5344CB8AC3E}">
        <p14:creationId xmlns:p14="http://schemas.microsoft.com/office/powerpoint/2010/main" val="26441694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BC86852-6AA2-2547-87F7-BF148FFE90C9}" type="slidenum">
              <a:rPr lang="en-US" smtClean="0"/>
              <a:t>19</a:t>
            </a:fld>
            <a:endParaRPr lang="en-US"/>
          </a:p>
        </p:txBody>
      </p:sp>
    </p:spTree>
    <p:extLst>
      <p:ext uri="{BB962C8B-B14F-4D97-AF65-F5344CB8AC3E}">
        <p14:creationId xmlns:p14="http://schemas.microsoft.com/office/powerpoint/2010/main" val="2672398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assume for a moment that you have a naïve understanding of drug development. So there are 3 testing phases – dose-finding phase I, assessment of promising efficacy in phase II, and a confirmatory efficacy phase III trial. There are 2 critical decision points in this pipeline: the first is the dose selection after phase I, and the second is the decision </a:t>
            </a:r>
            <a:r>
              <a:rPr lang="en-US" dirty="0" err="1"/>
              <a:t>ofwhether</a:t>
            </a:r>
            <a:r>
              <a:rPr lang="en-US" dirty="0"/>
              <a:t> to move to phase III after phase II. We will call this the go/no-go decision. </a:t>
            </a:r>
          </a:p>
          <a:p>
            <a:endParaRPr lang="en-US" dirty="0"/>
          </a:p>
          <a:p>
            <a:r>
              <a:rPr lang="en-US" dirty="0"/>
              <a:t>Approval rates in oncology drug development in particular are pretty dismal. Estimates vary, but as little as 36% of agents that reach phase III testing are found to be effective.</a:t>
            </a:r>
          </a:p>
        </p:txBody>
      </p:sp>
      <p:sp>
        <p:nvSpPr>
          <p:cNvPr id="4" name="Slide Number Placeholder 3"/>
          <p:cNvSpPr>
            <a:spLocks noGrp="1"/>
          </p:cNvSpPr>
          <p:nvPr>
            <p:ph type="sldNum" sz="quarter" idx="5"/>
          </p:nvPr>
        </p:nvSpPr>
        <p:spPr/>
        <p:txBody>
          <a:bodyPr/>
          <a:lstStyle/>
          <a:p>
            <a:fld id="{7BC86852-6AA2-2547-87F7-BF148FFE90C9}" type="slidenum">
              <a:rPr lang="en-US" smtClean="0"/>
              <a:t>2</a:t>
            </a:fld>
            <a:endParaRPr lang="en-US"/>
          </a:p>
        </p:txBody>
      </p:sp>
    </p:spTree>
    <p:extLst>
      <p:ext uri="{BB962C8B-B14F-4D97-AF65-F5344CB8AC3E}">
        <p14:creationId xmlns:p14="http://schemas.microsoft.com/office/powerpoint/2010/main" val="14332418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improve the inefficiencies in drug development, novel trial designs are often developed and calibrated based on expected end-of-phase outcomes.</a:t>
            </a:r>
          </a:p>
          <a:p>
            <a:r>
              <a:rPr lang="en-US" dirty="0"/>
              <a:t>But what if we calibrated the design of a present trial based on expected outcomes of potential </a:t>
            </a:r>
            <a:r>
              <a:rPr lang="en-US" i="1" dirty="0"/>
              <a:t>future </a:t>
            </a:r>
            <a:r>
              <a:rPr lang="en-US" i="0" dirty="0"/>
              <a:t>trials? There have been studies on this for the phase II-III pipeline, but phase I is rarely been considered.</a:t>
            </a:r>
            <a:endParaRPr lang="en-US" dirty="0"/>
          </a:p>
        </p:txBody>
      </p:sp>
      <p:sp>
        <p:nvSpPr>
          <p:cNvPr id="4" name="Slide Number Placeholder 3"/>
          <p:cNvSpPr>
            <a:spLocks noGrp="1"/>
          </p:cNvSpPr>
          <p:nvPr>
            <p:ph type="sldNum" sz="quarter" idx="5"/>
          </p:nvPr>
        </p:nvSpPr>
        <p:spPr/>
        <p:txBody>
          <a:bodyPr/>
          <a:lstStyle/>
          <a:p>
            <a:fld id="{7BC86852-6AA2-2547-87F7-BF148FFE90C9}" type="slidenum">
              <a:rPr lang="en-US" smtClean="0"/>
              <a:t>3</a:t>
            </a:fld>
            <a:endParaRPr lang="en-US"/>
          </a:p>
        </p:txBody>
      </p:sp>
    </p:spTree>
    <p:extLst>
      <p:ext uri="{BB962C8B-B14F-4D97-AF65-F5344CB8AC3E}">
        <p14:creationId xmlns:p14="http://schemas.microsoft.com/office/powerpoint/2010/main" val="33457846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Conaway and Petroni looked at a development pipeline from a dose-finding phase I through to two confirmatory phase III trials. They examined multiple designs in each phase, and were interested in the probability of having 2 successful phase III trials.</a:t>
            </a:r>
          </a:p>
          <a:p>
            <a:pPr marL="171450" indent="-171450">
              <a:buFontTx/>
              <a:buChar char="-"/>
            </a:pPr>
            <a:r>
              <a:rPr lang="en-US" dirty="0"/>
              <a:t>They were able to show that phase I model-based designs, like the CRM and BOIN designs, improve the probability of phase III success. They also showed that larger phase II trials will amplify the phase I outcomes – good or bad.</a:t>
            </a:r>
          </a:p>
          <a:p>
            <a:pPr marL="171450" indent="-171450">
              <a:buFontTx/>
              <a:buChar char="-"/>
            </a:pPr>
            <a:endParaRPr lang="en-US" dirty="0"/>
          </a:p>
          <a:p>
            <a:pPr marL="171450" indent="-171450">
              <a:buFontTx/>
              <a:buChar char="-"/>
            </a:pPr>
            <a:r>
              <a:rPr lang="en-US" dirty="0"/>
              <a:t>There are three limitations to this study that helped inspire the work I’m about to present: The first is that they assume the drug to be effective. The second is that they consider a monotonically increasing dose-response curve in phase I. And the last is that they simulate 4 consecutive trials, but there may be human components which cannot be captured.</a:t>
            </a:r>
          </a:p>
        </p:txBody>
      </p:sp>
      <p:sp>
        <p:nvSpPr>
          <p:cNvPr id="4" name="Slide Number Placeholder 3"/>
          <p:cNvSpPr>
            <a:spLocks noGrp="1"/>
          </p:cNvSpPr>
          <p:nvPr>
            <p:ph type="sldNum" sz="quarter" idx="5"/>
          </p:nvPr>
        </p:nvSpPr>
        <p:spPr/>
        <p:txBody>
          <a:bodyPr/>
          <a:lstStyle/>
          <a:p>
            <a:fld id="{7BC86852-6AA2-2547-87F7-BF148FFE90C9}" type="slidenum">
              <a:rPr lang="en-US" smtClean="0"/>
              <a:t>4</a:t>
            </a:fld>
            <a:endParaRPr lang="en-US"/>
          </a:p>
        </p:txBody>
      </p:sp>
    </p:spTree>
    <p:extLst>
      <p:ext uri="{BB962C8B-B14F-4D97-AF65-F5344CB8AC3E}">
        <p14:creationId xmlns:p14="http://schemas.microsoft.com/office/powerpoint/2010/main" val="33685986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simulation study, suppose we have an experimental agent going into drug development. This drug may be effective or ineffective. For each case, I then simulate 3 phase I-II pipeline where there is one phase I trial followed by one phase II trial. This is done for 5 different dose-response scenarios.</a:t>
            </a:r>
          </a:p>
        </p:txBody>
      </p:sp>
      <p:sp>
        <p:nvSpPr>
          <p:cNvPr id="4" name="Slide Number Placeholder 3"/>
          <p:cNvSpPr>
            <a:spLocks noGrp="1"/>
          </p:cNvSpPr>
          <p:nvPr>
            <p:ph type="sldNum" sz="quarter" idx="5"/>
          </p:nvPr>
        </p:nvSpPr>
        <p:spPr/>
        <p:txBody>
          <a:bodyPr/>
          <a:lstStyle/>
          <a:p>
            <a:fld id="{7BC86852-6AA2-2547-87F7-BF148FFE90C9}" type="slidenum">
              <a:rPr lang="en-US" smtClean="0"/>
              <a:t>5</a:t>
            </a:fld>
            <a:endParaRPr lang="en-US"/>
          </a:p>
        </p:txBody>
      </p:sp>
    </p:spTree>
    <p:extLst>
      <p:ext uri="{BB962C8B-B14F-4D97-AF65-F5344CB8AC3E}">
        <p14:creationId xmlns:p14="http://schemas.microsoft.com/office/powerpoint/2010/main" val="17156154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definitions before moving on. </a:t>
            </a:r>
          </a:p>
          <a:p>
            <a:r>
              <a:rPr lang="en-US" dirty="0"/>
              <a:t>First, a drug is effective when there is at lease </a:t>
            </a:r>
            <a:r>
              <a:rPr lang="en-US" i="1" dirty="0"/>
              <a:t>one</a:t>
            </a:r>
            <a:r>
              <a:rPr lang="en-US" dirty="0"/>
              <a:t> safe </a:t>
            </a:r>
            <a:r>
              <a:rPr lang="en-US" i="1" dirty="0"/>
              <a:t>and</a:t>
            </a:r>
            <a:r>
              <a:rPr lang="en-US" dirty="0"/>
              <a:t> effective dose. </a:t>
            </a:r>
          </a:p>
          <a:p>
            <a:r>
              <a:rPr lang="en-US" dirty="0"/>
              <a:t>A drug is ineffective when there are no safe and effective doses.</a:t>
            </a:r>
          </a:p>
          <a:p>
            <a:r>
              <a:rPr lang="en-US" dirty="0"/>
              <a:t>A dose-limiting toxicity or DLT is an </a:t>
            </a:r>
            <a:r>
              <a:rPr lang="en-GB" sz="12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adverse event that is severe enough to limit dose escalation.</a:t>
            </a:r>
          </a:p>
          <a:p>
            <a:r>
              <a:rPr lang="en-GB" sz="1200" dirty="0">
                <a:solidFill>
                  <a:schemeClr val="tx1"/>
                </a:solidFill>
                <a:effectLst/>
                <a:latin typeface="Calibri" panose="020F0502020204030204" pitchFamily="34" charset="0"/>
                <a:cs typeface="Times New Roman" panose="02020603050405020304" pitchFamily="18" charset="0"/>
              </a:rPr>
              <a:t>The maximum tolerated dose or MTD is the highest dose for which the DLT rate is acceptable.</a:t>
            </a:r>
          </a:p>
          <a:p>
            <a:r>
              <a:rPr lang="en-GB" sz="1200" dirty="0">
                <a:solidFill>
                  <a:schemeClr val="tx1"/>
                </a:solidFill>
                <a:effectLst/>
                <a:latin typeface="Calibri" panose="020F0502020204030204" pitchFamily="34" charset="0"/>
                <a:cs typeface="Times New Roman" panose="02020603050405020304" pitchFamily="18" charset="0"/>
              </a:rPr>
              <a:t>The recommended phase II dose or RP2D is the dose selected to carry to phase II, which may or may not be the MTD.</a:t>
            </a:r>
          </a:p>
          <a:p>
            <a:r>
              <a:rPr lang="en-GB" sz="1200" dirty="0">
                <a:solidFill>
                  <a:schemeClr val="tx1"/>
                </a:solidFill>
                <a:effectLst/>
                <a:latin typeface="Calibri" panose="020F0502020204030204" pitchFamily="34" charset="0"/>
                <a:cs typeface="Times New Roman" panose="02020603050405020304" pitchFamily="18" charset="0"/>
              </a:rPr>
              <a:t>Additionally, I define an </a:t>
            </a:r>
            <a:r>
              <a:rPr lang="en-GB" sz="1200" i="0" dirty="0">
                <a:solidFill>
                  <a:schemeClr val="tx1"/>
                </a:solidFill>
                <a:effectLst/>
                <a:latin typeface="Calibri" panose="020F0502020204030204" pitchFamily="34" charset="0"/>
                <a:cs typeface="Times New Roman" panose="02020603050405020304" pitchFamily="18" charset="0"/>
              </a:rPr>
              <a:t>acceptable</a:t>
            </a:r>
            <a:r>
              <a:rPr lang="en-GB" sz="1200" i="1" dirty="0">
                <a:solidFill>
                  <a:schemeClr val="tx1"/>
                </a:solidFill>
                <a:effectLst/>
                <a:latin typeface="Calibri" panose="020F0502020204030204" pitchFamily="34" charset="0"/>
                <a:cs typeface="Times New Roman" panose="02020603050405020304" pitchFamily="18" charset="0"/>
              </a:rPr>
              <a:t> </a:t>
            </a:r>
            <a:r>
              <a:rPr lang="en-GB" sz="1200" i="0" dirty="0">
                <a:solidFill>
                  <a:schemeClr val="tx1"/>
                </a:solidFill>
                <a:effectLst/>
                <a:latin typeface="Calibri" panose="020F0502020204030204" pitchFamily="34" charset="0"/>
                <a:cs typeface="Times New Roman" panose="02020603050405020304" pitchFamily="18" charset="0"/>
              </a:rPr>
              <a:t>dose as </a:t>
            </a:r>
            <a:r>
              <a:rPr lang="en-GB" sz="1200" i="1" dirty="0">
                <a:solidFill>
                  <a:schemeClr val="tx1"/>
                </a:solidFill>
                <a:effectLst/>
                <a:latin typeface="Calibri" panose="020F0502020204030204" pitchFamily="34" charset="0"/>
                <a:cs typeface="Times New Roman" panose="02020603050405020304" pitchFamily="18" charset="0"/>
              </a:rPr>
              <a:t>any</a:t>
            </a:r>
            <a:r>
              <a:rPr lang="en-GB" sz="1200" i="0" dirty="0">
                <a:solidFill>
                  <a:schemeClr val="tx1"/>
                </a:solidFill>
                <a:effectLst/>
                <a:latin typeface="Calibri" panose="020F0502020204030204" pitchFamily="34" charset="0"/>
                <a:cs typeface="Times New Roman" panose="02020603050405020304" pitchFamily="18" charset="0"/>
              </a:rPr>
              <a:t> effective dose that is also safe, and the best</a:t>
            </a:r>
            <a:r>
              <a:rPr lang="en-GB" sz="1200" i="1" dirty="0">
                <a:solidFill>
                  <a:schemeClr val="tx1"/>
                </a:solidFill>
                <a:effectLst/>
                <a:latin typeface="Calibri" panose="020F0502020204030204" pitchFamily="34" charset="0"/>
                <a:cs typeface="Times New Roman" panose="02020603050405020304" pitchFamily="18" charset="0"/>
              </a:rPr>
              <a:t> </a:t>
            </a:r>
            <a:r>
              <a:rPr lang="en-GB" sz="1200" i="0" dirty="0">
                <a:solidFill>
                  <a:schemeClr val="tx1"/>
                </a:solidFill>
                <a:effectLst/>
                <a:latin typeface="Calibri" panose="020F0502020204030204" pitchFamily="34" charset="0"/>
                <a:cs typeface="Times New Roman" panose="02020603050405020304" pitchFamily="18" charset="0"/>
              </a:rPr>
              <a:t>dose as the </a:t>
            </a:r>
            <a:r>
              <a:rPr lang="en-GB" sz="1200" i="1" dirty="0">
                <a:solidFill>
                  <a:schemeClr val="tx1"/>
                </a:solidFill>
                <a:effectLst/>
                <a:latin typeface="Calibri" panose="020F0502020204030204" pitchFamily="34" charset="0"/>
                <a:cs typeface="Times New Roman" panose="02020603050405020304" pitchFamily="18" charset="0"/>
              </a:rPr>
              <a:t>most</a:t>
            </a:r>
            <a:r>
              <a:rPr lang="en-GB" sz="1200" i="0" dirty="0">
                <a:solidFill>
                  <a:schemeClr val="tx1"/>
                </a:solidFill>
                <a:effectLst/>
                <a:latin typeface="Calibri" panose="020F0502020204030204" pitchFamily="34" charset="0"/>
                <a:cs typeface="Times New Roman" panose="02020603050405020304" pitchFamily="18" charset="0"/>
              </a:rPr>
              <a:t> effective dose that is also safe.</a:t>
            </a:r>
            <a:endParaRPr lang="en-US" dirty="0"/>
          </a:p>
        </p:txBody>
      </p:sp>
      <p:sp>
        <p:nvSpPr>
          <p:cNvPr id="4" name="Slide Number Placeholder 3"/>
          <p:cNvSpPr>
            <a:spLocks noGrp="1"/>
          </p:cNvSpPr>
          <p:nvPr>
            <p:ph type="sldNum" sz="quarter" idx="5"/>
          </p:nvPr>
        </p:nvSpPr>
        <p:spPr/>
        <p:txBody>
          <a:bodyPr/>
          <a:lstStyle/>
          <a:p>
            <a:fld id="{7BC86852-6AA2-2547-87F7-BF148FFE90C9}" type="slidenum">
              <a:rPr lang="en-US" smtClean="0"/>
              <a:t>6</a:t>
            </a:fld>
            <a:endParaRPr lang="en-US"/>
          </a:p>
        </p:txBody>
      </p:sp>
    </p:spTree>
    <p:extLst>
      <p:ext uri="{BB962C8B-B14F-4D97-AF65-F5344CB8AC3E}">
        <p14:creationId xmlns:p14="http://schemas.microsoft.com/office/powerpoint/2010/main" val="29911516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simulation framework is quite simple. We take our phase I inputs, run the phase I trial, and have the RP2D as output. Taking the RP2D, its response rate, and calculated phase II sample size, we conduct the phase II trial, and then declare go or no-go based on our hypothesis test.</a:t>
            </a:r>
          </a:p>
        </p:txBody>
      </p:sp>
      <p:sp>
        <p:nvSpPr>
          <p:cNvPr id="4" name="Slide Number Placeholder 3"/>
          <p:cNvSpPr>
            <a:spLocks noGrp="1"/>
          </p:cNvSpPr>
          <p:nvPr>
            <p:ph type="sldNum" sz="quarter" idx="5"/>
          </p:nvPr>
        </p:nvSpPr>
        <p:spPr/>
        <p:txBody>
          <a:bodyPr/>
          <a:lstStyle/>
          <a:p>
            <a:fld id="{7BC86852-6AA2-2547-87F7-BF148FFE90C9}" type="slidenum">
              <a:rPr lang="en-US" smtClean="0"/>
              <a:t>7</a:t>
            </a:fld>
            <a:endParaRPr lang="en-US"/>
          </a:p>
        </p:txBody>
      </p:sp>
    </p:spTree>
    <p:extLst>
      <p:ext uri="{BB962C8B-B14F-4D97-AF65-F5344CB8AC3E}">
        <p14:creationId xmlns:p14="http://schemas.microsoft.com/office/powerpoint/2010/main" val="27246783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look at 3 phase I designs: the 3+3, CRM, and </a:t>
            </a:r>
            <a:r>
              <a:rPr lang="en-US" dirty="0" err="1"/>
              <a:t>EffTox</a:t>
            </a:r>
            <a:r>
              <a:rPr lang="en-US" dirty="0"/>
              <a:t> – and these all  a single-arm phase II trial. The phase II looks at objective response rate and uses a one-sided exact binomial test.</a:t>
            </a:r>
          </a:p>
          <a:p>
            <a:r>
              <a:rPr lang="en-US" dirty="0"/>
              <a:t>In phase I there are 5 test doses. The maximum phase I sample size is 33 patients.</a:t>
            </a:r>
          </a:p>
          <a:p>
            <a:r>
              <a:rPr lang="en-US" dirty="0"/>
              <a:t>In phase II, the historical control response rate is 0.4, which we assume to be true, and the target effect size is 0.2, which we assume to be clinically meaningful.</a:t>
            </a:r>
          </a:p>
          <a:p>
            <a:r>
              <a:rPr lang="en-US" dirty="0"/>
              <a:t>So with an alpha of 0.05 and nominal power of 0.8, the phase II sample size is 48.</a:t>
            </a:r>
          </a:p>
          <a:p>
            <a:r>
              <a:rPr lang="en-US" dirty="0"/>
              <a:t>And finally, I also account for the probability that the drug is actually effective, which is set at 0.2.</a:t>
            </a:r>
          </a:p>
          <a:p>
            <a:endParaRPr lang="en-US" dirty="0"/>
          </a:p>
          <a:p>
            <a:endParaRPr lang="en-US" dirty="0"/>
          </a:p>
          <a:p>
            <a:endParaRPr lang="en-US" dirty="0"/>
          </a:p>
          <a:p>
            <a:r>
              <a:rPr lang="en-US" dirty="0"/>
              <a:t>Rather than simulating under null and alternative separately, </a:t>
            </a:r>
          </a:p>
          <a:p>
            <a:r>
              <a:rPr lang="en-US" dirty="0"/>
              <a:t>Each pipeline is simulated 1000 times for each scenario</a:t>
            </a:r>
          </a:p>
        </p:txBody>
      </p:sp>
      <p:sp>
        <p:nvSpPr>
          <p:cNvPr id="4" name="Slide Number Placeholder 3"/>
          <p:cNvSpPr>
            <a:spLocks noGrp="1"/>
          </p:cNvSpPr>
          <p:nvPr>
            <p:ph type="sldNum" sz="quarter" idx="5"/>
          </p:nvPr>
        </p:nvSpPr>
        <p:spPr/>
        <p:txBody>
          <a:bodyPr/>
          <a:lstStyle/>
          <a:p>
            <a:fld id="{7BC86852-6AA2-2547-87F7-BF148FFE90C9}" type="slidenum">
              <a:rPr lang="en-US" smtClean="0"/>
              <a:t>8</a:t>
            </a:fld>
            <a:endParaRPr lang="en-US"/>
          </a:p>
        </p:txBody>
      </p:sp>
    </p:spTree>
    <p:extLst>
      <p:ext uri="{BB962C8B-B14F-4D97-AF65-F5344CB8AC3E}">
        <p14:creationId xmlns:p14="http://schemas.microsoft.com/office/powerpoint/2010/main" val="29110168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5 dose-response scenarios are monotonically increasing, flat, plateauing, monotonically decreasing, and concave. Dose-response curves in the effective and ineffective cases are shown in green and blue, and the best dose in each scenario is shown with an asterisk.</a:t>
            </a:r>
          </a:p>
          <a:p>
            <a:endParaRPr lang="en-US" dirty="0"/>
          </a:p>
          <a:p>
            <a:r>
              <a:rPr lang="en-US" dirty="0"/>
              <a:t>The dose-toxicity curve is constant for all scenarios, where the MTD is dose 4.</a:t>
            </a:r>
          </a:p>
        </p:txBody>
      </p:sp>
      <p:sp>
        <p:nvSpPr>
          <p:cNvPr id="4" name="Slide Number Placeholder 3"/>
          <p:cNvSpPr>
            <a:spLocks noGrp="1"/>
          </p:cNvSpPr>
          <p:nvPr>
            <p:ph type="sldNum" sz="quarter" idx="5"/>
          </p:nvPr>
        </p:nvSpPr>
        <p:spPr/>
        <p:txBody>
          <a:bodyPr/>
          <a:lstStyle/>
          <a:p>
            <a:fld id="{7BC86852-6AA2-2547-87F7-BF148FFE90C9}" type="slidenum">
              <a:rPr lang="en-US" smtClean="0"/>
              <a:t>9</a:t>
            </a:fld>
            <a:endParaRPr lang="en-US"/>
          </a:p>
        </p:txBody>
      </p:sp>
    </p:spTree>
    <p:extLst>
      <p:ext uri="{BB962C8B-B14F-4D97-AF65-F5344CB8AC3E}">
        <p14:creationId xmlns:p14="http://schemas.microsoft.com/office/powerpoint/2010/main" val="75188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9299"/>
            <a:ext cx="7772400" cy="1103540"/>
          </a:xfrm>
        </p:spPr>
        <p:txBody>
          <a:bodyPr/>
          <a:lstStyle/>
          <a:p>
            <a:r>
              <a:rPr lang="en-US"/>
              <a:t>Click to edit Master title style</a:t>
            </a:r>
          </a:p>
        </p:txBody>
      </p:sp>
      <p:sp>
        <p:nvSpPr>
          <p:cNvPr id="3" name="Subtitle 2"/>
          <p:cNvSpPr>
            <a:spLocks noGrp="1"/>
          </p:cNvSpPr>
          <p:nvPr>
            <p:ph type="subTitle" idx="1"/>
          </p:nvPr>
        </p:nvSpPr>
        <p:spPr>
          <a:xfrm>
            <a:off x="1371600" y="2917349"/>
            <a:ext cx="6400800" cy="1315667"/>
          </a:xfrm>
        </p:spPr>
        <p:txBody>
          <a:bodyPr/>
          <a:lstStyle>
            <a:lvl1pPr marL="0" indent="0" algn="ctr">
              <a:buNone/>
              <a:defRPr>
                <a:solidFill>
                  <a:schemeClr val="tx1">
                    <a:tint val="75000"/>
                  </a:schemeClr>
                </a:solidFill>
              </a:defRPr>
            </a:lvl1pPr>
            <a:lvl2pPr marL="343220" indent="0" algn="ctr">
              <a:buNone/>
              <a:defRPr>
                <a:solidFill>
                  <a:schemeClr val="tx1">
                    <a:tint val="75000"/>
                  </a:schemeClr>
                </a:solidFill>
              </a:defRPr>
            </a:lvl2pPr>
            <a:lvl3pPr marL="686440" indent="0" algn="ctr">
              <a:buNone/>
              <a:defRPr>
                <a:solidFill>
                  <a:schemeClr val="tx1">
                    <a:tint val="75000"/>
                  </a:schemeClr>
                </a:solidFill>
              </a:defRPr>
            </a:lvl3pPr>
            <a:lvl4pPr marL="1029660" indent="0" algn="ctr">
              <a:buNone/>
              <a:defRPr>
                <a:solidFill>
                  <a:schemeClr val="tx1">
                    <a:tint val="75000"/>
                  </a:schemeClr>
                </a:solidFill>
              </a:defRPr>
            </a:lvl4pPr>
            <a:lvl5pPr marL="1372880" indent="0" algn="ctr">
              <a:buNone/>
              <a:defRPr>
                <a:solidFill>
                  <a:schemeClr val="tx1">
                    <a:tint val="75000"/>
                  </a:schemeClr>
                </a:solidFill>
              </a:defRPr>
            </a:lvl5pPr>
            <a:lvl6pPr marL="1716100" indent="0" algn="ctr">
              <a:buNone/>
              <a:defRPr>
                <a:solidFill>
                  <a:schemeClr val="tx1">
                    <a:tint val="75000"/>
                  </a:schemeClr>
                </a:solidFill>
              </a:defRPr>
            </a:lvl6pPr>
            <a:lvl7pPr marL="2059320" indent="0" algn="ctr">
              <a:buNone/>
              <a:defRPr>
                <a:solidFill>
                  <a:schemeClr val="tx1">
                    <a:tint val="75000"/>
                  </a:schemeClr>
                </a:solidFill>
              </a:defRPr>
            </a:lvl7pPr>
            <a:lvl8pPr marL="2402540" indent="0" algn="ctr">
              <a:buNone/>
              <a:defRPr>
                <a:solidFill>
                  <a:schemeClr val="tx1">
                    <a:tint val="75000"/>
                  </a:schemeClr>
                </a:solidFill>
              </a:defRPr>
            </a:lvl8pPr>
            <a:lvl9pPr marL="274576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F98FF2C-4729-F94E-88BC-84EB35D637B2}"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A91A0C-750A-764D-83A4-4B1164AAB56B}" type="slidenum">
              <a:rPr lang="en-US" smtClean="0"/>
              <a:t>‹#›</a:t>
            </a:fld>
            <a:endParaRPr lang="en-US"/>
          </a:p>
        </p:txBody>
      </p:sp>
    </p:spTree>
    <p:extLst>
      <p:ext uri="{BB962C8B-B14F-4D97-AF65-F5344CB8AC3E}">
        <p14:creationId xmlns:p14="http://schemas.microsoft.com/office/powerpoint/2010/main" val="2273998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F98FF2C-4729-F94E-88BC-84EB35D637B2}"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A91A0C-750A-764D-83A4-4B1164AAB56B}" type="slidenum">
              <a:rPr lang="en-US" smtClean="0"/>
              <a:t>‹#›</a:t>
            </a:fld>
            <a:endParaRPr lang="en-US"/>
          </a:p>
        </p:txBody>
      </p:sp>
    </p:spTree>
    <p:extLst>
      <p:ext uri="{BB962C8B-B14F-4D97-AF65-F5344CB8AC3E}">
        <p14:creationId xmlns:p14="http://schemas.microsoft.com/office/powerpoint/2010/main" val="1464997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169"/>
            <a:ext cx="2057400" cy="439270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6169"/>
            <a:ext cx="6019800" cy="439270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F98FF2C-4729-F94E-88BC-84EB35D637B2}"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A91A0C-750A-764D-83A4-4B1164AAB56B}" type="slidenum">
              <a:rPr lang="en-US" smtClean="0"/>
              <a:t>‹#›</a:t>
            </a:fld>
            <a:endParaRPr lang="en-US"/>
          </a:p>
        </p:txBody>
      </p:sp>
    </p:spTree>
    <p:extLst>
      <p:ext uri="{BB962C8B-B14F-4D97-AF65-F5344CB8AC3E}">
        <p14:creationId xmlns:p14="http://schemas.microsoft.com/office/powerpoint/2010/main" val="3090275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F98FF2C-4729-F94E-88BC-84EB35D637B2}"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A91A0C-750A-764D-83A4-4B1164AAB56B}" type="slidenum">
              <a:rPr lang="en-US" smtClean="0"/>
              <a:t>‹#›</a:t>
            </a:fld>
            <a:endParaRPr lang="en-US"/>
          </a:p>
        </p:txBody>
      </p:sp>
    </p:spTree>
    <p:extLst>
      <p:ext uri="{BB962C8B-B14F-4D97-AF65-F5344CB8AC3E}">
        <p14:creationId xmlns:p14="http://schemas.microsoft.com/office/powerpoint/2010/main" val="4255256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8236"/>
            <a:ext cx="7772400" cy="1022502"/>
          </a:xfrm>
        </p:spPr>
        <p:txBody>
          <a:bodyPr anchor="t"/>
          <a:lstStyle>
            <a:lvl1pPr algn="l">
              <a:defRPr sz="3003" b="1" cap="all"/>
            </a:lvl1pPr>
          </a:lstStyle>
          <a:p>
            <a:r>
              <a:rPr lang="en-US"/>
              <a:t>Click to edit Master title style</a:t>
            </a:r>
          </a:p>
        </p:txBody>
      </p:sp>
      <p:sp>
        <p:nvSpPr>
          <p:cNvPr id="3" name="Text Placeholder 2"/>
          <p:cNvSpPr>
            <a:spLocks noGrp="1"/>
          </p:cNvSpPr>
          <p:nvPr>
            <p:ph type="body" idx="1"/>
          </p:nvPr>
        </p:nvSpPr>
        <p:spPr>
          <a:xfrm>
            <a:off x="722313" y="2182054"/>
            <a:ext cx="7772400" cy="1126182"/>
          </a:xfrm>
        </p:spPr>
        <p:txBody>
          <a:bodyPr anchor="b"/>
          <a:lstStyle>
            <a:lvl1pPr marL="0" indent="0">
              <a:buNone/>
              <a:defRPr sz="1501">
                <a:solidFill>
                  <a:schemeClr val="tx1">
                    <a:tint val="75000"/>
                  </a:schemeClr>
                </a:solidFill>
              </a:defRPr>
            </a:lvl1pPr>
            <a:lvl2pPr marL="343220" indent="0">
              <a:buNone/>
              <a:defRPr sz="1351">
                <a:solidFill>
                  <a:schemeClr val="tx1">
                    <a:tint val="75000"/>
                  </a:schemeClr>
                </a:solidFill>
              </a:defRPr>
            </a:lvl2pPr>
            <a:lvl3pPr marL="686440" indent="0">
              <a:buNone/>
              <a:defRPr sz="1201">
                <a:solidFill>
                  <a:schemeClr val="tx1">
                    <a:tint val="75000"/>
                  </a:schemeClr>
                </a:solidFill>
              </a:defRPr>
            </a:lvl3pPr>
            <a:lvl4pPr marL="1029660" indent="0">
              <a:buNone/>
              <a:defRPr sz="1051">
                <a:solidFill>
                  <a:schemeClr val="tx1">
                    <a:tint val="75000"/>
                  </a:schemeClr>
                </a:solidFill>
              </a:defRPr>
            </a:lvl4pPr>
            <a:lvl5pPr marL="1372880" indent="0">
              <a:buNone/>
              <a:defRPr sz="1051">
                <a:solidFill>
                  <a:schemeClr val="tx1">
                    <a:tint val="75000"/>
                  </a:schemeClr>
                </a:solidFill>
              </a:defRPr>
            </a:lvl5pPr>
            <a:lvl6pPr marL="1716100" indent="0">
              <a:buNone/>
              <a:defRPr sz="1051">
                <a:solidFill>
                  <a:schemeClr val="tx1">
                    <a:tint val="75000"/>
                  </a:schemeClr>
                </a:solidFill>
              </a:defRPr>
            </a:lvl6pPr>
            <a:lvl7pPr marL="2059320" indent="0">
              <a:buNone/>
              <a:defRPr sz="1051">
                <a:solidFill>
                  <a:schemeClr val="tx1">
                    <a:tint val="75000"/>
                  </a:schemeClr>
                </a:solidFill>
              </a:defRPr>
            </a:lvl7pPr>
            <a:lvl8pPr marL="2402540" indent="0">
              <a:buNone/>
              <a:defRPr sz="1051">
                <a:solidFill>
                  <a:schemeClr val="tx1">
                    <a:tint val="75000"/>
                  </a:schemeClr>
                </a:solidFill>
              </a:defRPr>
            </a:lvl8pPr>
            <a:lvl9pPr marL="2745760" indent="0">
              <a:buNone/>
              <a:defRPr sz="1051">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F98FF2C-4729-F94E-88BC-84EB35D637B2}" type="datetimeFigureOut">
              <a:rPr lang="en-US" smtClean="0"/>
              <a:t>6/23/21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A91A0C-750A-764D-83A4-4B1164AAB56B}" type="slidenum">
              <a:rPr lang="en-US" smtClean="0"/>
              <a:t>‹#›</a:t>
            </a:fld>
            <a:endParaRPr lang="en-US"/>
          </a:p>
        </p:txBody>
      </p:sp>
    </p:spTree>
    <p:extLst>
      <p:ext uri="{BB962C8B-B14F-4D97-AF65-F5344CB8AC3E}">
        <p14:creationId xmlns:p14="http://schemas.microsoft.com/office/powerpoint/2010/main" val="578588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1262"/>
            <a:ext cx="4038600" cy="3397616"/>
          </a:xfrm>
        </p:spPr>
        <p:txBody>
          <a:bodyPr/>
          <a:lstStyle>
            <a:lvl1pPr>
              <a:defRPr sz="2102"/>
            </a:lvl1pPr>
            <a:lvl2pPr>
              <a:defRPr sz="1802"/>
            </a:lvl2pPr>
            <a:lvl3pPr>
              <a:defRPr sz="1501"/>
            </a:lvl3pPr>
            <a:lvl4pPr>
              <a:defRPr sz="1351"/>
            </a:lvl4pPr>
            <a:lvl5pPr>
              <a:defRPr sz="1351"/>
            </a:lvl5pPr>
            <a:lvl6pPr>
              <a:defRPr sz="1351"/>
            </a:lvl6pPr>
            <a:lvl7pPr>
              <a:defRPr sz="1351"/>
            </a:lvl7pPr>
            <a:lvl8pPr>
              <a:defRPr sz="1351"/>
            </a:lvl8pPr>
            <a:lvl9pPr>
              <a:defRPr sz="135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1262"/>
            <a:ext cx="4038600" cy="3397616"/>
          </a:xfrm>
        </p:spPr>
        <p:txBody>
          <a:bodyPr/>
          <a:lstStyle>
            <a:lvl1pPr>
              <a:defRPr sz="2102"/>
            </a:lvl1pPr>
            <a:lvl2pPr>
              <a:defRPr sz="1802"/>
            </a:lvl2pPr>
            <a:lvl3pPr>
              <a:defRPr sz="1501"/>
            </a:lvl3pPr>
            <a:lvl4pPr>
              <a:defRPr sz="1351"/>
            </a:lvl4pPr>
            <a:lvl5pPr>
              <a:defRPr sz="1351"/>
            </a:lvl5pPr>
            <a:lvl6pPr>
              <a:defRPr sz="1351"/>
            </a:lvl6pPr>
            <a:lvl7pPr>
              <a:defRPr sz="1351"/>
            </a:lvl7pPr>
            <a:lvl8pPr>
              <a:defRPr sz="1351"/>
            </a:lvl8pPr>
            <a:lvl9pPr>
              <a:defRPr sz="135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F98FF2C-4729-F94E-88BC-84EB35D637B2}" type="datetimeFigureOut">
              <a:rPr lang="en-US" smtClean="0"/>
              <a:t>6/23/21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A91A0C-750A-764D-83A4-4B1164AAB56B}" type="slidenum">
              <a:rPr lang="en-US" smtClean="0"/>
              <a:t>‹#›</a:t>
            </a:fld>
            <a:endParaRPr lang="en-US"/>
          </a:p>
        </p:txBody>
      </p:sp>
    </p:spTree>
    <p:extLst>
      <p:ext uri="{BB962C8B-B14F-4D97-AF65-F5344CB8AC3E}">
        <p14:creationId xmlns:p14="http://schemas.microsoft.com/office/powerpoint/2010/main" val="3219407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2401"/>
            <a:ext cx="4040188" cy="480266"/>
          </a:xfrm>
        </p:spPr>
        <p:txBody>
          <a:bodyPr anchor="b"/>
          <a:lstStyle>
            <a:lvl1pPr marL="0" indent="0">
              <a:buNone/>
              <a:defRPr sz="1802" b="1"/>
            </a:lvl1pPr>
            <a:lvl2pPr marL="343220" indent="0">
              <a:buNone/>
              <a:defRPr sz="1501" b="1"/>
            </a:lvl2pPr>
            <a:lvl3pPr marL="686440" indent="0">
              <a:buNone/>
              <a:defRPr sz="1351" b="1"/>
            </a:lvl3pPr>
            <a:lvl4pPr marL="1029660" indent="0">
              <a:buNone/>
              <a:defRPr sz="1201" b="1"/>
            </a:lvl4pPr>
            <a:lvl5pPr marL="1372880" indent="0">
              <a:buNone/>
              <a:defRPr sz="1201" b="1"/>
            </a:lvl5pPr>
            <a:lvl6pPr marL="1716100" indent="0">
              <a:buNone/>
              <a:defRPr sz="1201" b="1"/>
            </a:lvl6pPr>
            <a:lvl7pPr marL="2059320" indent="0">
              <a:buNone/>
              <a:defRPr sz="1201" b="1"/>
            </a:lvl7pPr>
            <a:lvl8pPr marL="2402540" indent="0">
              <a:buNone/>
              <a:defRPr sz="1201" b="1"/>
            </a:lvl8pPr>
            <a:lvl9pPr marL="2745760" indent="0">
              <a:buNone/>
              <a:defRPr sz="1201" b="1"/>
            </a:lvl9pPr>
          </a:lstStyle>
          <a:p>
            <a:pPr lvl="0"/>
            <a:r>
              <a:rPr lang="en-US"/>
              <a:t>Edit Master text styles</a:t>
            </a:r>
          </a:p>
        </p:txBody>
      </p:sp>
      <p:sp>
        <p:nvSpPr>
          <p:cNvPr id="4" name="Content Placeholder 3"/>
          <p:cNvSpPr>
            <a:spLocks noGrp="1"/>
          </p:cNvSpPr>
          <p:nvPr>
            <p:ph sz="half" idx="2"/>
          </p:nvPr>
        </p:nvSpPr>
        <p:spPr>
          <a:xfrm>
            <a:off x="457200" y="1632667"/>
            <a:ext cx="4040188" cy="2966210"/>
          </a:xfrm>
        </p:spPr>
        <p:txBody>
          <a:bodyPr/>
          <a:lstStyle>
            <a:lvl1pPr>
              <a:defRPr sz="1802"/>
            </a:lvl1pPr>
            <a:lvl2pPr>
              <a:defRPr sz="1501"/>
            </a:lvl2pPr>
            <a:lvl3pPr>
              <a:defRPr sz="1351"/>
            </a:lvl3pPr>
            <a:lvl4pPr>
              <a:defRPr sz="1201"/>
            </a:lvl4pPr>
            <a:lvl5pPr>
              <a:defRPr sz="1201"/>
            </a:lvl5pPr>
            <a:lvl6pPr>
              <a:defRPr sz="1201"/>
            </a:lvl6pPr>
            <a:lvl7pPr>
              <a:defRPr sz="1201"/>
            </a:lvl7pPr>
            <a:lvl8pPr>
              <a:defRPr sz="1201"/>
            </a:lvl8pPr>
            <a:lvl9pPr>
              <a:defRPr sz="12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2401"/>
            <a:ext cx="4041775" cy="480266"/>
          </a:xfrm>
        </p:spPr>
        <p:txBody>
          <a:bodyPr anchor="b"/>
          <a:lstStyle>
            <a:lvl1pPr marL="0" indent="0">
              <a:buNone/>
              <a:defRPr sz="1802" b="1"/>
            </a:lvl1pPr>
            <a:lvl2pPr marL="343220" indent="0">
              <a:buNone/>
              <a:defRPr sz="1501" b="1"/>
            </a:lvl2pPr>
            <a:lvl3pPr marL="686440" indent="0">
              <a:buNone/>
              <a:defRPr sz="1351" b="1"/>
            </a:lvl3pPr>
            <a:lvl4pPr marL="1029660" indent="0">
              <a:buNone/>
              <a:defRPr sz="1201" b="1"/>
            </a:lvl4pPr>
            <a:lvl5pPr marL="1372880" indent="0">
              <a:buNone/>
              <a:defRPr sz="1201" b="1"/>
            </a:lvl5pPr>
            <a:lvl6pPr marL="1716100" indent="0">
              <a:buNone/>
              <a:defRPr sz="1201" b="1"/>
            </a:lvl6pPr>
            <a:lvl7pPr marL="2059320" indent="0">
              <a:buNone/>
              <a:defRPr sz="1201" b="1"/>
            </a:lvl7pPr>
            <a:lvl8pPr marL="2402540" indent="0">
              <a:buNone/>
              <a:defRPr sz="1201" b="1"/>
            </a:lvl8pPr>
            <a:lvl9pPr marL="2745760" indent="0">
              <a:buNone/>
              <a:defRPr sz="1201" b="1"/>
            </a:lvl9pPr>
          </a:lstStyle>
          <a:p>
            <a:pPr lvl="0"/>
            <a:r>
              <a:rPr lang="en-US"/>
              <a:t>Edit Master text styles</a:t>
            </a:r>
          </a:p>
        </p:txBody>
      </p:sp>
      <p:sp>
        <p:nvSpPr>
          <p:cNvPr id="6" name="Content Placeholder 5"/>
          <p:cNvSpPr>
            <a:spLocks noGrp="1"/>
          </p:cNvSpPr>
          <p:nvPr>
            <p:ph sz="quarter" idx="4"/>
          </p:nvPr>
        </p:nvSpPr>
        <p:spPr>
          <a:xfrm>
            <a:off x="4645026" y="1632667"/>
            <a:ext cx="4041775" cy="2966210"/>
          </a:xfrm>
        </p:spPr>
        <p:txBody>
          <a:bodyPr/>
          <a:lstStyle>
            <a:lvl1pPr>
              <a:defRPr sz="1802"/>
            </a:lvl1pPr>
            <a:lvl2pPr>
              <a:defRPr sz="1501"/>
            </a:lvl2pPr>
            <a:lvl3pPr>
              <a:defRPr sz="1351"/>
            </a:lvl3pPr>
            <a:lvl4pPr>
              <a:defRPr sz="1201"/>
            </a:lvl4pPr>
            <a:lvl5pPr>
              <a:defRPr sz="1201"/>
            </a:lvl5pPr>
            <a:lvl6pPr>
              <a:defRPr sz="1201"/>
            </a:lvl6pPr>
            <a:lvl7pPr>
              <a:defRPr sz="1201"/>
            </a:lvl7pPr>
            <a:lvl8pPr>
              <a:defRPr sz="1201"/>
            </a:lvl8pPr>
            <a:lvl9pPr>
              <a:defRPr sz="12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F98FF2C-4729-F94E-88BC-84EB35D637B2}" type="datetimeFigureOut">
              <a:rPr lang="en-US" smtClean="0"/>
              <a:t>6/23/21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FA91A0C-750A-764D-83A4-4B1164AAB56B}" type="slidenum">
              <a:rPr lang="en-US" smtClean="0"/>
              <a:t>‹#›</a:t>
            </a:fld>
            <a:endParaRPr lang="en-US"/>
          </a:p>
        </p:txBody>
      </p:sp>
    </p:spTree>
    <p:extLst>
      <p:ext uri="{BB962C8B-B14F-4D97-AF65-F5344CB8AC3E}">
        <p14:creationId xmlns:p14="http://schemas.microsoft.com/office/powerpoint/2010/main" val="32091080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F98FF2C-4729-F94E-88BC-84EB35D637B2}" type="datetimeFigureOut">
              <a:rPr lang="en-US" smtClean="0"/>
              <a:t>6/23/21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FA91A0C-750A-764D-83A4-4B1164AAB56B}" type="slidenum">
              <a:rPr lang="en-US" smtClean="0"/>
              <a:t>‹#›</a:t>
            </a:fld>
            <a:endParaRPr lang="en-US"/>
          </a:p>
        </p:txBody>
      </p:sp>
    </p:spTree>
    <p:extLst>
      <p:ext uri="{BB962C8B-B14F-4D97-AF65-F5344CB8AC3E}">
        <p14:creationId xmlns:p14="http://schemas.microsoft.com/office/powerpoint/2010/main" val="3197318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6488C5-159C-9043-B9C6-6D13B26E3D6E}" type="datetimeFigureOut">
              <a:rPr lang="en-US" smtClean="0"/>
              <a:t>6/23/21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A8B61C4-6ED2-3F48-84A1-AAC25FA8ED84}" type="slidenum">
              <a:rPr lang="en-US" smtClean="0"/>
              <a:t>‹#›</a:t>
            </a:fld>
            <a:endParaRPr lang="en-US"/>
          </a:p>
        </p:txBody>
      </p:sp>
    </p:spTree>
    <p:extLst>
      <p:ext uri="{BB962C8B-B14F-4D97-AF65-F5344CB8AC3E}">
        <p14:creationId xmlns:p14="http://schemas.microsoft.com/office/powerpoint/2010/main" val="2286539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977"/>
            <a:ext cx="3008313" cy="872345"/>
          </a:xfrm>
        </p:spPr>
        <p:txBody>
          <a:bodyPr anchor="b"/>
          <a:lstStyle>
            <a:lvl1pPr algn="l">
              <a:defRPr sz="1501" b="1"/>
            </a:lvl1pPr>
          </a:lstStyle>
          <a:p>
            <a:r>
              <a:rPr lang="en-US"/>
              <a:t>Click to edit Master title style</a:t>
            </a:r>
          </a:p>
        </p:txBody>
      </p:sp>
      <p:sp>
        <p:nvSpPr>
          <p:cNvPr id="3" name="Content Placeholder 2"/>
          <p:cNvSpPr>
            <a:spLocks noGrp="1"/>
          </p:cNvSpPr>
          <p:nvPr>
            <p:ph idx="1"/>
          </p:nvPr>
        </p:nvSpPr>
        <p:spPr>
          <a:xfrm>
            <a:off x="3575050" y="204977"/>
            <a:ext cx="5111750" cy="4393900"/>
          </a:xfrm>
        </p:spPr>
        <p:txBody>
          <a:bodyPr/>
          <a:lstStyle>
            <a:lvl1pPr>
              <a:defRPr sz="2402"/>
            </a:lvl1pPr>
            <a:lvl2pPr>
              <a:defRPr sz="2102"/>
            </a:lvl2pPr>
            <a:lvl3pPr>
              <a:defRPr sz="1802"/>
            </a:lvl3pPr>
            <a:lvl4pPr>
              <a:defRPr sz="1501"/>
            </a:lvl4pPr>
            <a:lvl5pPr>
              <a:defRPr sz="1501"/>
            </a:lvl5pPr>
            <a:lvl6pPr>
              <a:defRPr sz="1501"/>
            </a:lvl6pPr>
            <a:lvl7pPr>
              <a:defRPr sz="1501"/>
            </a:lvl7pPr>
            <a:lvl8pPr>
              <a:defRPr sz="1501"/>
            </a:lvl8pPr>
            <a:lvl9pPr>
              <a:defRPr sz="1501"/>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7322"/>
            <a:ext cx="3008313" cy="3521555"/>
          </a:xfrm>
        </p:spPr>
        <p:txBody>
          <a:bodyPr/>
          <a:lstStyle>
            <a:lvl1pPr marL="0" indent="0">
              <a:buNone/>
              <a:defRPr sz="1051"/>
            </a:lvl1pPr>
            <a:lvl2pPr marL="343220" indent="0">
              <a:buNone/>
              <a:defRPr sz="901"/>
            </a:lvl2pPr>
            <a:lvl3pPr marL="686440" indent="0">
              <a:buNone/>
              <a:defRPr sz="751"/>
            </a:lvl3pPr>
            <a:lvl4pPr marL="1029660" indent="0">
              <a:buNone/>
              <a:defRPr sz="676"/>
            </a:lvl4pPr>
            <a:lvl5pPr marL="1372880" indent="0">
              <a:buNone/>
              <a:defRPr sz="676"/>
            </a:lvl5pPr>
            <a:lvl6pPr marL="1716100" indent="0">
              <a:buNone/>
              <a:defRPr sz="676"/>
            </a:lvl6pPr>
            <a:lvl7pPr marL="2059320" indent="0">
              <a:buNone/>
              <a:defRPr sz="676"/>
            </a:lvl7pPr>
            <a:lvl8pPr marL="2402540" indent="0">
              <a:buNone/>
              <a:defRPr sz="676"/>
            </a:lvl8pPr>
            <a:lvl9pPr marL="2745760" indent="0">
              <a:buNone/>
              <a:defRPr sz="676"/>
            </a:lvl9pPr>
          </a:lstStyle>
          <a:p>
            <a:pPr lvl="0"/>
            <a:r>
              <a:rPr lang="en-US"/>
              <a:t>Edit Master text styles</a:t>
            </a:r>
          </a:p>
        </p:txBody>
      </p:sp>
      <p:sp>
        <p:nvSpPr>
          <p:cNvPr id="5" name="Date Placeholder 4"/>
          <p:cNvSpPr>
            <a:spLocks noGrp="1"/>
          </p:cNvSpPr>
          <p:nvPr>
            <p:ph type="dt" sz="half" idx="10"/>
          </p:nvPr>
        </p:nvSpPr>
        <p:spPr/>
        <p:txBody>
          <a:bodyPr/>
          <a:lstStyle/>
          <a:p>
            <a:fld id="{BF98FF2C-4729-F94E-88BC-84EB35D637B2}" type="datetimeFigureOut">
              <a:rPr lang="en-US" smtClean="0"/>
              <a:t>6/23/21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A91A0C-750A-764D-83A4-4B1164AAB56B}" type="slidenum">
              <a:rPr lang="en-US" smtClean="0"/>
              <a:t>‹#›</a:t>
            </a:fld>
            <a:endParaRPr lang="en-US"/>
          </a:p>
        </p:txBody>
      </p:sp>
    </p:spTree>
    <p:extLst>
      <p:ext uri="{BB962C8B-B14F-4D97-AF65-F5344CB8AC3E}">
        <p14:creationId xmlns:p14="http://schemas.microsoft.com/office/powerpoint/2010/main" val="11721819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3784"/>
            <a:ext cx="5486400" cy="425447"/>
          </a:xfrm>
        </p:spPr>
        <p:txBody>
          <a:bodyPr anchor="b"/>
          <a:lstStyle>
            <a:lvl1pPr algn="l">
              <a:defRPr sz="1501" b="1"/>
            </a:lvl1pPr>
          </a:lstStyle>
          <a:p>
            <a:r>
              <a:rPr lang="en-US"/>
              <a:t>Click to edit Master title style</a:t>
            </a:r>
          </a:p>
        </p:txBody>
      </p:sp>
      <p:sp>
        <p:nvSpPr>
          <p:cNvPr id="3" name="Picture Placeholder 2"/>
          <p:cNvSpPr>
            <a:spLocks noGrp="1"/>
          </p:cNvSpPr>
          <p:nvPr>
            <p:ph type="pic" idx="1"/>
          </p:nvPr>
        </p:nvSpPr>
        <p:spPr>
          <a:xfrm>
            <a:off x="1792288" y="460007"/>
            <a:ext cx="5486400" cy="3088958"/>
          </a:xfrm>
        </p:spPr>
        <p:txBody>
          <a:bodyPr/>
          <a:lstStyle>
            <a:lvl1pPr marL="0" indent="0">
              <a:buNone/>
              <a:defRPr sz="2402"/>
            </a:lvl1pPr>
            <a:lvl2pPr marL="343220" indent="0">
              <a:buNone/>
              <a:defRPr sz="2102"/>
            </a:lvl2pPr>
            <a:lvl3pPr marL="686440" indent="0">
              <a:buNone/>
              <a:defRPr sz="1802"/>
            </a:lvl3pPr>
            <a:lvl4pPr marL="1029660" indent="0">
              <a:buNone/>
              <a:defRPr sz="1501"/>
            </a:lvl4pPr>
            <a:lvl5pPr marL="1372880" indent="0">
              <a:buNone/>
              <a:defRPr sz="1501"/>
            </a:lvl5pPr>
            <a:lvl6pPr marL="1716100" indent="0">
              <a:buNone/>
              <a:defRPr sz="1501"/>
            </a:lvl6pPr>
            <a:lvl7pPr marL="2059320" indent="0">
              <a:buNone/>
              <a:defRPr sz="1501"/>
            </a:lvl7pPr>
            <a:lvl8pPr marL="2402540" indent="0">
              <a:buNone/>
              <a:defRPr sz="1501"/>
            </a:lvl8pPr>
            <a:lvl9pPr marL="2745760" indent="0">
              <a:buNone/>
              <a:defRPr sz="1501"/>
            </a:lvl9pPr>
          </a:lstStyle>
          <a:p>
            <a:r>
              <a:rPr lang="en-US"/>
              <a:t>Click icon to add picture</a:t>
            </a:r>
          </a:p>
        </p:txBody>
      </p:sp>
      <p:sp>
        <p:nvSpPr>
          <p:cNvPr id="4" name="Text Placeholder 3"/>
          <p:cNvSpPr>
            <a:spLocks noGrp="1"/>
          </p:cNvSpPr>
          <p:nvPr>
            <p:ph type="body" sz="half" idx="2"/>
          </p:nvPr>
        </p:nvSpPr>
        <p:spPr>
          <a:xfrm>
            <a:off x="1792288" y="4029231"/>
            <a:ext cx="5486400" cy="604205"/>
          </a:xfrm>
        </p:spPr>
        <p:txBody>
          <a:bodyPr/>
          <a:lstStyle>
            <a:lvl1pPr marL="0" indent="0">
              <a:buNone/>
              <a:defRPr sz="1051"/>
            </a:lvl1pPr>
            <a:lvl2pPr marL="343220" indent="0">
              <a:buNone/>
              <a:defRPr sz="901"/>
            </a:lvl2pPr>
            <a:lvl3pPr marL="686440" indent="0">
              <a:buNone/>
              <a:defRPr sz="751"/>
            </a:lvl3pPr>
            <a:lvl4pPr marL="1029660" indent="0">
              <a:buNone/>
              <a:defRPr sz="676"/>
            </a:lvl4pPr>
            <a:lvl5pPr marL="1372880" indent="0">
              <a:buNone/>
              <a:defRPr sz="676"/>
            </a:lvl5pPr>
            <a:lvl6pPr marL="1716100" indent="0">
              <a:buNone/>
              <a:defRPr sz="676"/>
            </a:lvl6pPr>
            <a:lvl7pPr marL="2059320" indent="0">
              <a:buNone/>
              <a:defRPr sz="676"/>
            </a:lvl7pPr>
            <a:lvl8pPr marL="2402540" indent="0">
              <a:buNone/>
              <a:defRPr sz="676"/>
            </a:lvl8pPr>
            <a:lvl9pPr marL="2745760" indent="0">
              <a:buNone/>
              <a:defRPr sz="676"/>
            </a:lvl9pPr>
          </a:lstStyle>
          <a:p>
            <a:pPr lvl="0"/>
            <a:r>
              <a:rPr lang="en-US"/>
              <a:t>Edit Master text styles</a:t>
            </a:r>
          </a:p>
        </p:txBody>
      </p:sp>
      <p:sp>
        <p:nvSpPr>
          <p:cNvPr id="5" name="Date Placeholder 4"/>
          <p:cNvSpPr>
            <a:spLocks noGrp="1"/>
          </p:cNvSpPr>
          <p:nvPr>
            <p:ph type="dt" sz="half" idx="10"/>
          </p:nvPr>
        </p:nvSpPr>
        <p:spPr/>
        <p:txBody>
          <a:bodyPr/>
          <a:lstStyle/>
          <a:p>
            <a:fld id="{BF98FF2C-4729-F94E-88BC-84EB35D637B2}" type="datetimeFigureOut">
              <a:rPr lang="en-US" smtClean="0"/>
              <a:t>6/23/21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A91A0C-750A-764D-83A4-4B1164AAB56B}" type="slidenum">
              <a:rPr lang="en-US" smtClean="0"/>
              <a:t>‹#›</a:t>
            </a:fld>
            <a:endParaRPr lang="en-US"/>
          </a:p>
        </p:txBody>
      </p:sp>
    </p:spTree>
    <p:extLst>
      <p:ext uri="{BB962C8B-B14F-4D97-AF65-F5344CB8AC3E}">
        <p14:creationId xmlns:p14="http://schemas.microsoft.com/office/powerpoint/2010/main" val="3243890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169"/>
            <a:ext cx="8229600" cy="85804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1262"/>
            <a:ext cx="8229600" cy="33976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71678"/>
            <a:ext cx="2133600" cy="274097"/>
          </a:xfrm>
          <a:prstGeom prst="rect">
            <a:avLst/>
          </a:prstGeom>
        </p:spPr>
        <p:txBody>
          <a:bodyPr vert="horz" lIns="91440" tIns="45720" rIns="91440" bIns="45720" rtlCol="0" anchor="ctr"/>
          <a:lstStyle>
            <a:lvl1pPr algn="l">
              <a:defRPr sz="901">
                <a:solidFill>
                  <a:schemeClr val="tx1">
                    <a:tint val="75000"/>
                  </a:schemeClr>
                </a:solidFill>
              </a:defRPr>
            </a:lvl1pPr>
          </a:lstStyle>
          <a:p>
            <a:fld id="{BF98FF2C-4729-F94E-88BC-84EB35D637B2}" type="datetimeFigureOut">
              <a:rPr lang="en-US" smtClean="0"/>
              <a:t>6/23/21</a:t>
            </a:fld>
            <a:endParaRPr lang="en-US"/>
          </a:p>
        </p:txBody>
      </p:sp>
      <p:sp>
        <p:nvSpPr>
          <p:cNvPr id="5" name="Footer Placeholder 4"/>
          <p:cNvSpPr>
            <a:spLocks noGrp="1"/>
          </p:cNvSpPr>
          <p:nvPr>
            <p:ph type="ftr" sz="quarter" idx="3"/>
          </p:nvPr>
        </p:nvSpPr>
        <p:spPr>
          <a:xfrm>
            <a:off x="3124200" y="4771678"/>
            <a:ext cx="2895600" cy="274097"/>
          </a:xfrm>
          <a:prstGeom prst="rect">
            <a:avLst/>
          </a:prstGeom>
        </p:spPr>
        <p:txBody>
          <a:bodyPr vert="horz" lIns="91440" tIns="45720" rIns="91440" bIns="45720" rtlCol="0" anchor="ctr"/>
          <a:lstStyle>
            <a:lvl1pPr algn="ctr">
              <a:defRPr sz="901">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71678"/>
            <a:ext cx="2133600" cy="274097"/>
          </a:xfrm>
          <a:prstGeom prst="rect">
            <a:avLst/>
          </a:prstGeom>
        </p:spPr>
        <p:txBody>
          <a:bodyPr vert="horz" lIns="91440" tIns="45720" rIns="91440" bIns="45720" rtlCol="0" anchor="ctr"/>
          <a:lstStyle>
            <a:lvl1pPr algn="r">
              <a:defRPr sz="901">
                <a:solidFill>
                  <a:schemeClr val="tx1">
                    <a:tint val="75000"/>
                  </a:schemeClr>
                </a:solidFill>
              </a:defRPr>
            </a:lvl1pPr>
          </a:lstStyle>
          <a:p>
            <a:fld id="{2FA91A0C-750A-764D-83A4-4B1164AAB56B}" type="slidenum">
              <a:rPr lang="en-US" smtClean="0"/>
              <a:t>‹#›</a:t>
            </a:fld>
            <a:endParaRPr lang="en-US"/>
          </a:p>
        </p:txBody>
      </p:sp>
    </p:spTree>
    <p:extLst>
      <p:ext uri="{BB962C8B-B14F-4D97-AF65-F5344CB8AC3E}">
        <p14:creationId xmlns:p14="http://schemas.microsoft.com/office/powerpoint/2010/main" val="272302913"/>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xStyles>
    <p:titleStyle>
      <a:lvl1pPr algn="ctr" defTabSz="343220" rtl="0" eaLnBrk="1" latinLnBrk="0" hangingPunct="1">
        <a:spcBef>
          <a:spcPct val="0"/>
        </a:spcBef>
        <a:buNone/>
        <a:defRPr sz="3303" kern="1200">
          <a:solidFill>
            <a:schemeClr val="tx1"/>
          </a:solidFill>
          <a:latin typeface="+mj-lt"/>
          <a:ea typeface="+mj-ea"/>
          <a:cs typeface="+mj-cs"/>
        </a:defRPr>
      </a:lvl1pPr>
    </p:titleStyle>
    <p:bodyStyle>
      <a:lvl1pPr marL="257415" indent="-257415" algn="l" defTabSz="343220" rtl="0" eaLnBrk="1" latinLnBrk="0" hangingPunct="1">
        <a:spcBef>
          <a:spcPct val="20000"/>
        </a:spcBef>
        <a:buFont typeface="Arial"/>
        <a:buChar char="•"/>
        <a:defRPr sz="2402" kern="1200">
          <a:solidFill>
            <a:schemeClr val="tx1"/>
          </a:solidFill>
          <a:latin typeface="+mn-lt"/>
          <a:ea typeface="+mn-ea"/>
          <a:cs typeface="+mn-cs"/>
        </a:defRPr>
      </a:lvl1pPr>
      <a:lvl2pPr marL="557733" indent="-214513" algn="l" defTabSz="343220" rtl="0" eaLnBrk="1" latinLnBrk="0" hangingPunct="1">
        <a:spcBef>
          <a:spcPct val="20000"/>
        </a:spcBef>
        <a:buFont typeface="Arial"/>
        <a:buChar char="–"/>
        <a:defRPr sz="2102" kern="1200">
          <a:solidFill>
            <a:schemeClr val="tx1"/>
          </a:solidFill>
          <a:latin typeface="+mn-lt"/>
          <a:ea typeface="+mn-ea"/>
          <a:cs typeface="+mn-cs"/>
        </a:defRPr>
      </a:lvl2pPr>
      <a:lvl3pPr marL="858050" indent="-171610" algn="l" defTabSz="343220" rtl="0" eaLnBrk="1" latinLnBrk="0" hangingPunct="1">
        <a:spcBef>
          <a:spcPct val="20000"/>
        </a:spcBef>
        <a:buFont typeface="Arial"/>
        <a:buChar char="•"/>
        <a:defRPr sz="1802" kern="1200">
          <a:solidFill>
            <a:schemeClr val="tx1"/>
          </a:solidFill>
          <a:latin typeface="+mn-lt"/>
          <a:ea typeface="+mn-ea"/>
          <a:cs typeface="+mn-cs"/>
        </a:defRPr>
      </a:lvl3pPr>
      <a:lvl4pPr marL="1201270" indent="-171610" algn="l" defTabSz="343220" rtl="0" eaLnBrk="1" latinLnBrk="0" hangingPunct="1">
        <a:spcBef>
          <a:spcPct val="20000"/>
        </a:spcBef>
        <a:buFont typeface="Arial"/>
        <a:buChar char="–"/>
        <a:defRPr sz="1501" kern="1200">
          <a:solidFill>
            <a:schemeClr val="tx1"/>
          </a:solidFill>
          <a:latin typeface="+mn-lt"/>
          <a:ea typeface="+mn-ea"/>
          <a:cs typeface="+mn-cs"/>
        </a:defRPr>
      </a:lvl4pPr>
      <a:lvl5pPr marL="1544490" indent="-171610" algn="l" defTabSz="343220" rtl="0" eaLnBrk="1" latinLnBrk="0" hangingPunct="1">
        <a:spcBef>
          <a:spcPct val="20000"/>
        </a:spcBef>
        <a:buFont typeface="Arial"/>
        <a:buChar char="»"/>
        <a:defRPr sz="1501" kern="1200">
          <a:solidFill>
            <a:schemeClr val="tx1"/>
          </a:solidFill>
          <a:latin typeface="+mn-lt"/>
          <a:ea typeface="+mn-ea"/>
          <a:cs typeface="+mn-cs"/>
        </a:defRPr>
      </a:lvl5pPr>
      <a:lvl6pPr marL="1887710" indent="-171610" algn="l" defTabSz="343220" rtl="0" eaLnBrk="1" latinLnBrk="0" hangingPunct="1">
        <a:spcBef>
          <a:spcPct val="20000"/>
        </a:spcBef>
        <a:buFont typeface="Arial"/>
        <a:buChar char="•"/>
        <a:defRPr sz="1501" kern="1200">
          <a:solidFill>
            <a:schemeClr val="tx1"/>
          </a:solidFill>
          <a:latin typeface="+mn-lt"/>
          <a:ea typeface="+mn-ea"/>
          <a:cs typeface="+mn-cs"/>
        </a:defRPr>
      </a:lvl6pPr>
      <a:lvl7pPr marL="2230930" indent="-171610" algn="l" defTabSz="343220" rtl="0" eaLnBrk="1" latinLnBrk="0" hangingPunct="1">
        <a:spcBef>
          <a:spcPct val="20000"/>
        </a:spcBef>
        <a:buFont typeface="Arial"/>
        <a:buChar char="•"/>
        <a:defRPr sz="1501" kern="1200">
          <a:solidFill>
            <a:schemeClr val="tx1"/>
          </a:solidFill>
          <a:latin typeface="+mn-lt"/>
          <a:ea typeface="+mn-ea"/>
          <a:cs typeface="+mn-cs"/>
        </a:defRPr>
      </a:lvl7pPr>
      <a:lvl8pPr marL="2574150" indent="-171610" algn="l" defTabSz="343220" rtl="0" eaLnBrk="1" latinLnBrk="0" hangingPunct="1">
        <a:spcBef>
          <a:spcPct val="20000"/>
        </a:spcBef>
        <a:buFont typeface="Arial"/>
        <a:buChar char="•"/>
        <a:defRPr sz="1501" kern="1200">
          <a:solidFill>
            <a:schemeClr val="tx1"/>
          </a:solidFill>
          <a:latin typeface="+mn-lt"/>
          <a:ea typeface="+mn-ea"/>
          <a:cs typeface="+mn-cs"/>
        </a:defRPr>
      </a:lvl8pPr>
      <a:lvl9pPr marL="2917370" indent="-171610" algn="l" defTabSz="343220" rtl="0" eaLnBrk="1" latinLnBrk="0" hangingPunct="1">
        <a:spcBef>
          <a:spcPct val="20000"/>
        </a:spcBef>
        <a:buFont typeface="Arial"/>
        <a:buChar char="•"/>
        <a:defRPr sz="1501" kern="1200">
          <a:solidFill>
            <a:schemeClr val="tx1"/>
          </a:solidFill>
          <a:latin typeface="+mn-lt"/>
          <a:ea typeface="+mn-ea"/>
          <a:cs typeface="+mn-cs"/>
        </a:defRPr>
      </a:lvl9pPr>
    </p:bodyStyle>
    <p:otherStyle>
      <a:defPPr>
        <a:defRPr lang="en-US"/>
      </a:defPPr>
      <a:lvl1pPr marL="0" algn="l" defTabSz="343220" rtl="0" eaLnBrk="1" latinLnBrk="0" hangingPunct="1">
        <a:defRPr sz="1351" kern="1200">
          <a:solidFill>
            <a:schemeClr val="tx1"/>
          </a:solidFill>
          <a:latin typeface="+mn-lt"/>
          <a:ea typeface="+mn-ea"/>
          <a:cs typeface="+mn-cs"/>
        </a:defRPr>
      </a:lvl1pPr>
      <a:lvl2pPr marL="343220" algn="l" defTabSz="343220" rtl="0" eaLnBrk="1" latinLnBrk="0" hangingPunct="1">
        <a:defRPr sz="1351" kern="1200">
          <a:solidFill>
            <a:schemeClr val="tx1"/>
          </a:solidFill>
          <a:latin typeface="+mn-lt"/>
          <a:ea typeface="+mn-ea"/>
          <a:cs typeface="+mn-cs"/>
        </a:defRPr>
      </a:lvl2pPr>
      <a:lvl3pPr marL="686440" algn="l" defTabSz="343220" rtl="0" eaLnBrk="1" latinLnBrk="0" hangingPunct="1">
        <a:defRPr sz="1351" kern="1200">
          <a:solidFill>
            <a:schemeClr val="tx1"/>
          </a:solidFill>
          <a:latin typeface="+mn-lt"/>
          <a:ea typeface="+mn-ea"/>
          <a:cs typeface="+mn-cs"/>
        </a:defRPr>
      </a:lvl3pPr>
      <a:lvl4pPr marL="1029660" algn="l" defTabSz="343220" rtl="0" eaLnBrk="1" latinLnBrk="0" hangingPunct="1">
        <a:defRPr sz="1351" kern="1200">
          <a:solidFill>
            <a:schemeClr val="tx1"/>
          </a:solidFill>
          <a:latin typeface="+mn-lt"/>
          <a:ea typeface="+mn-ea"/>
          <a:cs typeface="+mn-cs"/>
        </a:defRPr>
      </a:lvl4pPr>
      <a:lvl5pPr marL="1372880" algn="l" defTabSz="343220" rtl="0" eaLnBrk="1" latinLnBrk="0" hangingPunct="1">
        <a:defRPr sz="1351" kern="1200">
          <a:solidFill>
            <a:schemeClr val="tx1"/>
          </a:solidFill>
          <a:latin typeface="+mn-lt"/>
          <a:ea typeface="+mn-ea"/>
          <a:cs typeface="+mn-cs"/>
        </a:defRPr>
      </a:lvl5pPr>
      <a:lvl6pPr marL="1716100" algn="l" defTabSz="343220" rtl="0" eaLnBrk="1" latinLnBrk="0" hangingPunct="1">
        <a:defRPr sz="1351" kern="1200">
          <a:solidFill>
            <a:schemeClr val="tx1"/>
          </a:solidFill>
          <a:latin typeface="+mn-lt"/>
          <a:ea typeface="+mn-ea"/>
          <a:cs typeface="+mn-cs"/>
        </a:defRPr>
      </a:lvl6pPr>
      <a:lvl7pPr marL="2059320" algn="l" defTabSz="343220" rtl="0" eaLnBrk="1" latinLnBrk="0" hangingPunct="1">
        <a:defRPr sz="1351" kern="1200">
          <a:solidFill>
            <a:schemeClr val="tx1"/>
          </a:solidFill>
          <a:latin typeface="+mn-lt"/>
          <a:ea typeface="+mn-ea"/>
          <a:cs typeface="+mn-cs"/>
        </a:defRPr>
      </a:lvl7pPr>
      <a:lvl8pPr marL="2402540" algn="l" defTabSz="343220" rtl="0" eaLnBrk="1" latinLnBrk="0" hangingPunct="1">
        <a:defRPr sz="1351" kern="1200">
          <a:solidFill>
            <a:schemeClr val="tx1"/>
          </a:solidFill>
          <a:latin typeface="+mn-lt"/>
          <a:ea typeface="+mn-ea"/>
          <a:cs typeface="+mn-cs"/>
        </a:defRPr>
      </a:lvl8pPr>
      <a:lvl9pPr marL="2745760" algn="l" defTabSz="343220"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B53FA6-7E7E-FD4E-9C1B-CD038D38DEE7}"/>
              </a:ext>
            </a:extLst>
          </p:cNvPr>
          <p:cNvSpPr txBox="1"/>
          <p:nvPr/>
        </p:nvSpPr>
        <p:spPr>
          <a:xfrm>
            <a:off x="805776" y="697353"/>
            <a:ext cx="7531768" cy="3785652"/>
          </a:xfrm>
          <a:prstGeom prst="rect">
            <a:avLst/>
          </a:prstGeom>
          <a:noFill/>
        </p:spPr>
        <p:txBody>
          <a:bodyPr wrap="square" lIns="91440" tIns="45720" rIns="91440" bIns="45720" rtlCol="0" anchor="t">
            <a:spAutoFit/>
          </a:bodyPr>
          <a:lstStyle/>
          <a:p>
            <a:r>
              <a:rPr lang="en-US" sz="3600" b="1" dirty="0">
                <a:latin typeface="Arial"/>
                <a:cs typeface="Arial"/>
              </a:rPr>
              <a:t>Consequences of Phase I Dose Selection on Go/No-Go Decisions in Oncology Drug Development</a:t>
            </a:r>
            <a:endParaRPr lang="en-US" sz="3600" b="1" dirty="0">
              <a:latin typeface="Arial" panose="020B0604020202020204" pitchFamily="34" charset="0"/>
              <a:cs typeface="Arial" panose="020B0604020202020204" pitchFamily="34" charset="0"/>
            </a:endParaRPr>
          </a:p>
          <a:p>
            <a:r>
              <a:rPr lang="en-US" sz="2000" b="1" i="1" dirty="0">
                <a:latin typeface="Arial"/>
                <a:cs typeface="Arial"/>
              </a:rPr>
              <a:t>A simulation study</a:t>
            </a:r>
            <a:endParaRPr lang="en-US" sz="2000" b="1" dirty="0">
              <a:latin typeface="Arial" panose="020B0604020202020204" pitchFamily="34" charset="0"/>
              <a:cs typeface="Arial" panose="020B0604020202020204" pitchFamily="34" charset="0"/>
            </a:endParaRPr>
          </a:p>
          <a:p>
            <a:endParaRPr lang="en-US" sz="3600" b="1"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Alyssa Vanderbeek</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3F4312CE-0A38-984E-B2B8-B4C177D2A9E2}"/>
              </a:ext>
            </a:extLst>
          </p:cNvPr>
          <p:cNvPicPr>
            <a:picLocks noChangeAspect="1"/>
          </p:cNvPicPr>
          <p:nvPr/>
        </p:nvPicPr>
        <p:blipFill>
          <a:blip r:embed="rId3"/>
          <a:stretch>
            <a:fillRect/>
          </a:stretch>
        </p:blipFill>
        <p:spPr>
          <a:xfrm>
            <a:off x="7531088" y="4667744"/>
            <a:ext cx="1612912" cy="401634"/>
          </a:xfrm>
          <a:prstGeom prst="rect">
            <a:avLst/>
          </a:prstGeom>
        </p:spPr>
      </p:pic>
    </p:spTree>
    <p:extLst>
      <p:ext uri="{BB962C8B-B14F-4D97-AF65-F5344CB8AC3E}">
        <p14:creationId xmlns:p14="http://schemas.microsoft.com/office/powerpoint/2010/main" val="13329634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7E0B38A-BB59-C443-AA30-C585D14D5932}"/>
              </a:ext>
            </a:extLst>
          </p:cNvPr>
          <p:cNvSpPr txBox="1"/>
          <p:nvPr/>
        </p:nvSpPr>
        <p:spPr>
          <a:xfrm>
            <a:off x="371226" y="1657585"/>
            <a:ext cx="8100811" cy="369332"/>
          </a:xfrm>
          <a:prstGeom prst="rect">
            <a:avLst/>
          </a:prstGeom>
          <a:noFill/>
        </p:spPr>
        <p:txBody>
          <a:bodyPr wrap="square" lIns="91440" tIns="45720" rIns="91440" bIns="45720" rtlCol="0" anchor="t">
            <a:spAutoFit/>
          </a:bodyPr>
          <a:lstStyle/>
          <a:p>
            <a:pPr fontAlgn="base"/>
            <a:endParaRPr lang="en-US" dirty="0"/>
          </a:p>
        </p:txBody>
      </p:sp>
      <p:graphicFrame>
        <p:nvGraphicFramePr>
          <p:cNvPr id="3" name="Table 2">
            <a:extLst>
              <a:ext uri="{FF2B5EF4-FFF2-40B4-BE49-F238E27FC236}">
                <a16:creationId xmlns:a16="http://schemas.microsoft.com/office/drawing/2014/main" id="{619E0067-42B6-4F45-AA2D-67F454B4353A}"/>
              </a:ext>
            </a:extLst>
          </p:cNvPr>
          <p:cNvGraphicFramePr>
            <a:graphicFrameLocks noGrp="1"/>
          </p:cNvGraphicFramePr>
          <p:nvPr>
            <p:extLst>
              <p:ext uri="{D42A27DB-BD31-4B8C-83A1-F6EECF244321}">
                <p14:modId xmlns:p14="http://schemas.microsoft.com/office/powerpoint/2010/main" val="1699039062"/>
              </p:ext>
            </p:extLst>
          </p:nvPr>
        </p:nvGraphicFramePr>
        <p:xfrm>
          <a:off x="0" y="0"/>
          <a:ext cx="9144003" cy="5430167"/>
        </p:xfrm>
        <a:graphic>
          <a:graphicData uri="http://schemas.openxmlformats.org/drawingml/2006/table">
            <a:tbl>
              <a:tblPr firstRow="1" firstCol="1" bandRow="1">
                <a:tableStyleId>{F5AB1C69-6EDB-4FF4-983F-18BD219EF322}</a:tableStyleId>
              </a:tblPr>
              <a:tblGrid>
                <a:gridCol w="2685695">
                  <a:extLst>
                    <a:ext uri="{9D8B030D-6E8A-4147-A177-3AD203B41FA5}">
                      <a16:colId xmlns:a16="http://schemas.microsoft.com/office/drawing/2014/main" val="651458537"/>
                    </a:ext>
                  </a:extLst>
                </a:gridCol>
                <a:gridCol w="1360616">
                  <a:extLst>
                    <a:ext uri="{9D8B030D-6E8A-4147-A177-3AD203B41FA5}">
                      <a16:colId xmlns:a16="http://schemas.microsoft.com/office/drawing/2014/main" val="2621748780"/>
                    </a:ext>
                  </a:extLst>
                </a:gridCol>
                <a:gridCol w="1609791">
                  <a:extLst>
                    <a:ext uri="{9D8B030D-6E8A-4147-A177-3AD203B41FA5}">
                      <a16:colId xmlns:a16="http://schemas.microsoft.com/office/drawing/2014/main" val="1847812898"/>
                    </a:ext>
                  </a:extLst>
                </a:gridCol>
                <a:gridCol w="3487901">
                  <a:extLst>
                    <a:ext uri="{9D8B030D-6E8A-4147-A177-3AD203B41FA5}">
                      <a16:colId xmlns:a16="http://schemas.microsoft.com/office/drawing/2014/main" val="948306048"/>
                    </a:ext>
                  </a:extLst>
                </a:gridCol>
              </a:tblGrid>
              <a:tr h="432320">
                <a:tc>
                  <a:txBody>
                    <a:bodyPr/>
                    <a:lstStyle/>
                    <a:p>
                      <a:pPr>
                        <a:lnSpc>
                          <a:spcPct val="100000"/>
                        </a:lnSpc>
                        <a:spcAft>
                          <a:spcPts val="0"/>
                        </a:spcAft>
                      </a:pPr>
                      <a:r>
                        <a:rPr lang="en-US" sz="1800" dirty="0">
                          <a:solidFill>
                            <a:schemeClr val="tx1"/>
                          </a:solidFill>
                          <a:effectLst/>
                          <a:latin typeface="Arial" panose="020B0604020202020204" pitchFamily="34" charset="0"/>
                          <a:cs typeface="Arial" panose="020B0604020202020204" pitchFamily="34" charset="0"/>
                        </a:rPr>
                        <a:t>Metrics</a:t>
                      </a:r>
                      <a:endParaRPr lang="en-US" sz="2400" dirty="0">
                        <a:solidFill>
                          <a:schemeClr val="tx1"/>
                        </a:solidFill>
                        <a:effectLst/>
                        <a:latin typeface="Arial" panose="020B0604020202020204" pitchFamily="34" charset="0"/>
                        <a:cs typeface="Arial" panose="020B0604020202020204" pitchFamily="34" charset="0"/>
                      </a:endParaRPr>
                    </a:p>
                  </a:txBody>
                  <a:tcPr marL="30629" marR="30629" marT="0" marB="0"/>
                </a:tc>
                <a:tc>
                  <a:txBody>
                    <a:bodyPr/>
                    <a:lstStyle/>
                    <a:p>
                      <a:pPr>
                        <a:spcAft>
                          <a:spcPts val="0"/>
                        </a:spcAft>
                      </a:pPr>
                      <a:r>
                        <a:rPr lang="en-US" sz="1100" dirty="0">
                          <a:solidFill>
                            <a:schemeClr val="tx1"/>
                          </a:solidFill>
                          <a:effectLst/>
                          <a:latin typeface="Arial" panose="020B0604020202020204" pitchFamily="34" charset="0"/>
                          <a:cs typeface="Arial" panose="020B0604020202020204" pitchFamily="34" charset="0"/>
                        </a:rPr>
                        <a:t>Time of calculation</a:t>
                      </a:r>
                      <a:endParaRPr lang="en-GB" sz="1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a:solidFill>
                            <a:schemeClr val="tx1"/>
                          </a:solidFill>
                          <a:effectLst/>
                          <a:latin typeface="Arial" panose="020B0604020202020204" pitchFamily="34" charset="0"/>
                          <a:cs typeface="Arial" panose="020B0604020202020204" pitchFamily="34" charset="0"/>
                        </a:rPr>
                        <a:t>Possible values</a:t>
                      </a:r>
                      <a:endParaRPr lang="en-GB" sz="11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solidFill>
                            <a:schemeClr val="tx1"/>
                          </a:solidFill>
                          <a:effectLst/>
                          <a:latin typeface="Arial" panose="020B0604020202020204" pitchFamily="34" charset="0"/>
                          <a:cs typeface="Arial" panose="020B0604020202020204" pitchFamily="34" charset="0"/>
                        </a:rPr>
                        <a:t>Definition</a:t>
                      </a:r>
                      <a:endParaRPr lang="en-GB" sz="1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extLst>
                  <a:ext uri="{0D108BD9-81ED-4DB2-BD59-A6C34878D82A}">
                    <a16:rowId xmlns:a16="http://schemas.microsoft.com/office/drawing/2014/main" val="2088687661"/>
                  </a:ext>
                </a:extLst>
              </a:tr>
              <a:tr h="494078">
                <a:tc>
                  <a:txBody>
                    <a:bodyPr/>
                    <a:lstStyle/>
                    <a:p>
                      <a:pPr>
                        <a:spcAft>
                          <a:spcPts val="0"/>
                        </a:spcAft>
                      </a:pPr>
                      <a:r>
                        <a:rPr lang="en-US" sz="1100" dirty="0">
                          <a:solidFill>
                            <a:schemeClr val="tx1"/>
                          </a:solidFill>
                          <a:effectLst/>
                          <a:latin typeface="Arial" panose="020B0604020202020204" pitchFamily="34" charset="0"/>
                          <a:cs typeface="Arial" panose="020B0604020202020204" pitchFamily="34" charset="0"/>
                        </a:rPr>
                        <a:t>Probability of Best Selection (PBS)</a:t>
                      </a:r>
                      <a:endParaRPr lang="en-GB" sz="1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a:effectLst/>
                          <a:latin typeface="Arial" panose="020B0604020202020204" pitchFamily="34" charset="0"/>
                          <a:cs typeface="Arial" panose="020B0604020202020204" pitchFamily="34" charset="0"/>
                        </a:rPr>
                        <a:t>End of phase I</a:t>
                      </a:r>
                      <a:endParaRPr lang="en-GB" sz="110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effectLst/>
                          <a:latin typeface="Arial" panose="020B0604020202020204" pitchFamily="34" charset="0"/>
                          <a:cs typeface="Arial" panose="020B0604020202020204" pitchFamily="34" charset="0"/>
                        </a:rPr>
                        <a:t>0 to 1</a:t>
                      </a:r>
                      <a:endParaRPr lang="en-GB" sz="11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effectLst/>
                          <a:latin typeface="Arial" panose="020B0604020202020204" pitchFamily="34" charset="0"/>
                          <a:cs typeface="Arial" panose="020B0604020202020204" pitchFamily="34" charset="0"/>
                        </a:rPr>
                        <a:t>The probability that the phase I trial selected the best dose as the RP2D.</a:t>
                      </a:r>
                    </a:p>
                    <a:p>
                      <a:pPr>
                        <a:spcAft>
                          <a:spcPts val="0"/>
                        </a:spcAft>
                      </a:pPr>
                      <a:endParaRPr lang="en-GB" sz="4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tc>
                <a:extLst>
                  <a:ext uri="{0D108BD9-81ED-4DB2-BD59-A6C34878D82A}">
                    <a16:rowId xmlns:a16="http://schemas.microsoft.com/office/drawing/2014/main" val="1840999209"/>
                  </a:ext>
                </a:extLst>
              </a:tr>
              <a:tr h="497330">
                <a:tc>
                  <a:txBody>
                    <a:bodyPr/>
                    <a:lstStyle/>
                    <a:p>
                      <a:pPr>
                        <a:spcAft>
                          <a:spcPts val="0"/>
                        </a:spcAft>
                      </a:pPr>
                      <a:r>
                        <a:rPr lang="en-US" sz="1100">
                          <a:solidFill>
                            <a:schemeClr val="tx1"/>
                          </a:solidFill>
                          <a:effectLst/>
                          <a:latin typeface="Arial" panose="020B0604020202020204" pitchFamily="34" charset="0"/>
                          <a:cs typeface="Arial" panose="020B0604020202020204" pitchFamily="34" charset="0"/>
                        </a:rPr>
                        <a:t>Probability of Acceptable Selection (PAS)</a:t>
                      </a:r>
                      <a:endParaRPr lang="en-GB" sz="11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a:effectLst/>
                          <a:latin typeface="Arial" panose="020B0604020202020204" pitchFamily="34" charset="0"/>
                          <a:cs typeface="Arial" panose="020B0604020202020204" pitchFamily="34" charset="0"/>
                        </a:rPr>
                        <a:t>End of phase I</a:t>
                      </a:r>
                      <a:endParaRPr lang="en-GB" sz="110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a:effectLst/>
                          <a:latin typeface="Arial" panose="020B0604020202020204" pitchFamily="34" charset="0"/>
                          <a:cs typeface="Arial" panose="020B0604020202020204" pitchFamily="34" charset="0"/>
                        </a:rPr>
                        <a:t>0 to 1</a:t>
                      </a:r>
                      <a:endParaRPr lang="en-GB" sz="110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effectLst/>
                          <a:latin typeface="Arial" panose="020B0604020202020204" pitchFamily="34" charset="0"/>
                          <a:cs typeface="Arial" panose="020B0604020202020204" pitchFamily="34" charset="0"/>
                        </a:rPr>
                        <a:t>The probability that the phase I trial selected an acceptable dose as the RP2D.</a:t>
                      </a:r>
                    </a:p>
                    <a:p>
                      <a:pPr>
                        <a:spcAft>
                          <a:spcPts val="0"/>
                        </a:spcAft>
                      </a:pPr>
                      <a:endParaRPr lang="en-GB" sz="4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tc>
                <a:extLst>
                  <a:ext uri="{0D108BD9-81ED-4DB2-BD59-A6C34878D82A}">
                    <a16:rowId xmlns:a16="http://schemas.microsoft.com/office/drawing/2014/main" val="3812836487"/>
                  </a:ext>
                </a:extLst>
              </a:tr>
              <a:tr h="821818">
                <a:tc>
                  <a:txBody>
                    <a:bodyPr/>
                    <a:lstStyle/>
                    <a:p>
                      <a:pPr>
                        <a:spcAft>
                          <a:spcPts val="0"/>
                        </a:spcAft>
                      </a:pPr>
                      <a:r>
                        <a:rPr lang="en-US" sz="1100" dirty="0">
                          <a:solidFill>
                            <a:schemeClr val="tx1"/>
                          </a:solidFill>
                          <a:effectLst/>
                          <a:latin typeface="Arial" panose="020B0604020202020204" pitchFamily="34" charset="0"/>
                          <a:cs typeface="Arial" panose="020B0604020202020204" pitchFamily="34" charset="0"/>
                        </a:rPr>
                        <a:t>F-score</a:t>
                      </a:r>
                      <a:endParaRPr lang="en-GB" sz="1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effectLst/>
                          <a:latin typeface="Arial" panose="020B0604020202020204" pitchFamily="34" charset="0"/>
                          <a:cs typeface="Arial" panose="020B0604020202020204" pitchFamily="34" charset="0"/>
                        </a:rPr>
                        <a:t>End of phase II</a:t>
                      </a:r>
                      <a:endParaRPr lang="en-GB" sz="11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effectLst/>
                          <a:latin typeface="Arial" panose="020B0604020202020204" pitchFamily="34" charset="0"/>
                          <a:cs typeface="Arial" panose="020B0604020202020204" pitchFamily="34" charset="0"/>
                        </a:rPr>
                        <a:t>0 (perfectly </a:t>
                      </a:r>
                      <a:r>
                        <a:rPr lang="en-US" sz="1100" i="1" dirty="0">
                          <a:effectLst/>
                          <a:latin typeface="Arial" panose="020B0604020202020204" pitchFamily="34" charset="0"/>
                          <a:cs typeface="Arial" panose="020B0604020202020204" pitchFamily="34" charset="0"/>
                        </a:rPr>
                        <a:t>inaccurate </a:t>
                      </a:r>
                      <a:r>
                        <a:rPr lang="en-US" sz="1100" i="0" dirty="0">
                          <a:effectLst/>
                          <a:latin typeface="Arial" panose="020B0604020202020204" pitchFamily="34" charset="0"/>
                          <a:cs typeface="Arial" panose="020B0604020202020204" pitchFamily="34" charset="0"/>
                        </a:rPr>
                        <a:t>classification)</a:t>
                      </a:r>
                    </a:p>
                    <a:p>
                      <a:pPr>
                        <a:spcAft>
                          <a:spcPts val="0"/>
                        </a:spcAft>
                      </a:pPr>
                      <a:r>
                        <a:rPr lang="en-US" sz="1100" i="0" dirty="0">
                          <a:effectLst/>
                          <a:latin typeface="Arial" panose="020B0604020202020204" pitchFamily="34" charset="0"/>
                          <a:ea typeface="Calibri" panose="020F0502020204030204" pitchFamily="34" charset="0"/>
                          <a:cs typeface="Arial" panose="020B0604020202020204" pitchFamily="34" charset="0"/>
                        </a:rPr>
                        <a:t>1 (perfectly </a:t>
                      </a:r>
                      <a:r>
                        <a:rPr lang="en-US" sz="1100" i="1" dirty="0">
                          <a:effectLst/>
                          <a:latin typeface="Arial" panose="020B0604020202020204" pitchFamily="34" charset="0"/>
                          <a:ea typeface="Calibri" panose="020F0502020204030204" pitchFamily="34" charset="0"/>
                          <a:cs typeface="Arial" panose="020B0604020202020204" pitchFamily="34" charset="0"/>
                        </a:rPr>
                        <a:t>accurate </a:t>
                      </a:r>
                      <a:r>
                        <a:rPr lang="en-US" sz="1100" i="0" dirty="0">
                          <a:effectLst/>
                          <a:latin typeface="Arial" panose="020B0604020202020204" pitchFamily="34" charset="0"/>
                          <a:ea typeface="Calibri" panose="020F0502020204030204" pitchFamily="34" charset="0"/>
                          <a:cs typeface="Arial" panose="020B0604020202020204" pitchFamily="34" charset="0"/>
                        </a:rPr>
                        <a:t>classification)</a:t>
                      </a:r>
                      <a:endParaRPr lang="en-GB" sz="11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effectLst/>
                          <a:latin typeface="Arial" panose="020B0604020202020204" pitchFamily="34" charset="0"/>
                          <a:cs typeface="Arial" panose="020B0604020202020204" pitchFamily="34" charset="0"/>
                        </a:rPr>
                        <a:t>A measure of how accurately the phase I-II pipeline is able to distinguish between not only an effective and ineffective drug, but also an acceptable and unacceptable dose; selecting an acceptable dose </a:t>
                      </a:r>
                      <a:r>
                        <a:rPr lang="en-US" sz="1100" i="1" dirty="0">
                          <a:effectLst/>
                          <a:latin typeface="Arial" panose="020B0604020202020204" pitchFamily="34" charset="0"/>
                          <a:cs typeface="Arial" panose="020B0604020202020204" pitchFamily="34" charset="0"/>
                        </a:rPr>
                        <a:t>and </a:t>
                      </a:r>
                      <a:r>
                        <a:rPr lang="en-US" sz="1100" i="0" dirty="0">
                          <a:effectLst/>
                          <a:latin typeface="Arial" panose="020B0604020202020204" pitchFamily="34" charset="0"/>
                          <a:cs typeface="Arial" panose="020B0604020202020204" pitchFamily="34" charset="0"/>
                        </a:rPr>
                        <a:t>declaring “go” in phase II, and selecting an unacceptable dose </a:t>
                      </a:r>
                      <a:r>
                        <a:rPr lang="en-US" sz="1100" i="1" dirty="0">
                          <a:effectLst/>
                          <a:latin typeface="Arial" panose="020B0604020202020204" pitchFamily="34" charset="0"/>
                          <a:cs typeface="Arial" panose="020B0604020202020204" pitchFamily="34" charset="0"/>
                        </a:rPr>
                        <a:t>and </a:t>
                      </a:r>
                      <a:r>
                        <a:rPr lang="en-US" sz="1100" i="0" dirty="0">
                          <a:effectLst/>
                          <a:latin typeface="Arial" panose="020B0604020202020204" pitchFamily="34" charset="0"/>
                          <a:cs typeface="Arial" panose="020B0604020202020204" pitchFamily="34" charset="0"/>
                        </a:rPr>
                        <a:t>declaring “no-go”.</a:t>
                      </a:r>
                      <a:endParaRPr lang="en-GB" sz="7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tc>
                <a:extLst>
                  <a:ext uri="{0D108BD9-81ED-4DB2-BD59-A6C34878D82A}">
                    <a16:rowId xmlns:a16="http://schemas.microsoft.com/office/drawing/2014/main" val="3574083020"/>
                  </a:ext>
                </a:extLst>
              </a:tr>
              <a:tr h="679360">
                <a:tc>
                  <a:txBody>
                    <a:bodyPr/>
                    <a:lstStyle/>
                    <a:p>
                      <a:pPr>
                        <a:spcAft>
                          <a:spcPts val="0"/>
                        </a:spcAft>
                      </a:pPr>
                      <a:r>
                        <a:rPr lang="en-US" sz="1100">
                          <a:solidFill>
                            <a:schemeClr val="tx1"/>
                          </a:solidFill>
                          <a:effectLst/>
                          <a:latin typeface="Arial" panose="020B0604020202020204" pitchFamily="34" charset="0"/>
                          <a:cs typeface="Arial" panose="020B0604020202020204" pitchFamily="34" charset="0"/>
                        </a:rPr>
                        <a:t>False positive rate (FPR)</a:t>
                      </a:r>
                      <a:endParaRPr lang="en-GB" sz="11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a:effectLst/>
                          <a:latin typeface="Arial" panose="020B0604020202020204" pitchFamily="34" charset="0"/>
                          <a:cs typeface="Arial" panose="020B0604020202020204" pitchFamily="34" charset="0"/>
                        </a:rPr>
                        <a:t>End of phase II</a:t>
                      </a:r>
                      <a:endParaRPr lang="en-GB" sz="110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a:effectLst/>
                          <a:latin typeface="Arial" panose="020B0604020202020204" pitchFamily="34" charset="0"/>
                          <a:cs typeface="Arial" panose="020B0604020202020204" pitchFamily="34" charset="0"/>
                        </a:rPr>
                        <a:t>0 to 1</a:t>
                      </a:r>
                      <a:endParaRPr lang="en-GB" sz="110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effectLst/>
                          <a:latin typeface="Arial" panose="020B0604020202020204" pitchFamily="34" charset="0"/>
                          <a:cs typeface="Arial" panose="020B0604020202020204" pitchFamily="34" charset="0"/>
                        </a:rPr>
                        <a:t>The probability that the phase I trial selected an unacceptable dose AND the subsequent phase II declared the dose effective.</a:t>
                      </a:r>
                    </a:p>
                    <a:p>
                      <a:pPr>
                        <a:spcAft>
                          <a:spcPts val="0"/>
                        </a:spcAft>
                      </a:pPr>
                      <a:endParaRPr lang="en-GB" sz="7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tc>
                <a:extLst>
                  <a:ext uri="{0D108BD9-81ED-4DB2-BD59-A6C34878D82A}">
                    <a16:rowId xmlns:a16="http://schemas.microsoft.com/office/drawing/2014/main" val="2397748094"/>
                  </a:ext>
                </a:extLst>
              </a:tr>
              <a:tr h="864639">
                <a:tc>
                  <a:txBody>
                    <a:bodyPr/>
                    <a:lstStyle/>
                    <a:p>
                      <a:pPr>
                        <a:spcAft>
                          <a:spcPts val="0"/>
                        </a:spcAft>
                      </a:pPr>
                      <a:r>
                        <a:rPr lang="en-US" sz="1100">
                          <a:solidFill>
                            <a:schemeClr val="tx1"/>
                          </a:solidFill>
                          <a:effectLst/>
                          <a:latin typeface="Arial" panose="020B0604020202020204" pitchFamily="34" charset="0"/>
                          <a:cs typeface="Arial" panose="020B0604020202020204" pitchFamily="34" charset="0"/>
                        </a:rPr>
                        <a:t>True positive rate (TPR)</a:t>
                      </a:r>
                      <a:endParaRPr lang="en-GB" sz="11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a:effectLst/>
                          <a:latin typeface="Arial" panose="020B0604020202020204" pitchFamily="34" charset="0"/>
                          <a:cs typeface="Arial" panose="020B0604020202020204" pitchFamily="34" charset="0"/>
                        </a:rPr>
                        <a:t>End of phase II</a:t>
                      </a:r>
                      <a:endParaRPr lang="en-GB" sz="110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a:effectLst/>
                          <a:latin typeface="Arial" panose="020B0604020202020204" pitchFamily="34" charset="0"/>
                          <a:cs typeface="Arial" panose="020B0604020202020204" pitchFamily="34" charset="0"/>
                        </a:rPr>
                        <a:t>0 to 1</a:t>
                      </a:r>
                      <a:endParaRPr lang="en-GB" sz="110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effectLst/>
                          <a:latin typeface="Arial" panose="020B0604020202020204" pitchFamily="34" charset="0"/>
                          <a:cs typeface="Arial" panose="020B0604020202020204" pitchFamily="34" charset="0"/>
                        </a:rPr>
                        <a:t>The probability that the phase I trial selected an acceptable dose AND the subsequent phase II declared the dose effective. </a:t>
                      </a:r>
                      <a:r>
                        <a:rPr lang="en-US" sz="1100" i="1" dirty="0">
                          <a:effectLst/>
                          <a:latin typeface="Arial" panose="020B0604020202020204" pitchFamily="34" charset="0"/>
                          <a:cs typeface="Arial" panose="020B0604020202020204" pitchFamily="34" charset="0"/>
                        </a:rPr>
                        <a:t>This can only be calculated for an effective drug.</a:t>
                      </a:r>
                    </a:p>
                    <a:p>
                      <a:pPr>
                        <a:spcAft>
                          <a:spcPts val="0"/>
                        </a:spcAft>
                      </a:pPr>
                      <a:endParaRPr lang="en-GB" sz="7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tc>
                <a:extLst>
                  <a:ext uri="{0D108BD9-81ED-4DB2-BD59-A6C34878D82A}">
                    <a16:rowId xmlns:a16="http://schemas.microsoft.com/office/drawing/2014/main" val="470139628"/>
                  </a:ext>
                </a:extLst>
              </a:tr>
              <a:tr h="679360">
                <a:tc>
                  <a:txBody>
                    <a:bodyPr/>
                    <a:lstStyle/>
                    <a:p>
                      <a:pPr>
                        <a:spcAft>
                          <a:spcPts val="0"/>
                        </a:spcAft>
                      </a:pPr>
                      <a:r>
                        <a:rPr lang="en-US" sz="1100" dirty="0">
                          <a:solidFill>
                            <a:schemeClr val="tx1"/>
                          </a:solidFill>
                          <a:effectLst/>
                          <a:latin typeface="Arial" panose="020B0604020202020204" pitchFamily="34" charset="0"/>
                          <a:cs typeface="Arial" panose="020B0604020202020204" pitchFamily="34" charset="0"/>
                        </a:rPr>
                        <a:t>False negative rate (FNR)</a:t>
                      </a:r>
                      <a:endParaRPr lang="en-GB" sz="1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a:effectLst/>
                          <a:latin typeface="Arial" panose="020B0604020202020204" pitchFamily="34" charset="0"/>
                          <a:cs typeface="Arial" panose="020B0604020202020204" pitchFamily="34" charset="0"/>
                        </a:rPr>
                        <a:t>End of phase II</a:t>
                      </a:r>
                      <a:endParaRPr lang="en-GB" sz="110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effectLst/>
                          <a:latin typeface="Arial" panose="020B0604020202020204" pitchFamily="34" charset="0"/>
                          <a:cs typeface="Arial" panose="020B0604020202020204" pitchFamily="34" charset="0"/>
                        </a:rPr>
                        <a:t>0 to 1</a:t>
                      </a:r>
                      <a:endParaRPr lang="en-GB" sz="11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US" sz="1100" dirty="0">
                          <a:effectLst/>
                          <a:latin typeface="Arial" panose="020B0604020202020204" pitchFamily="34" charset="0"/>
                          <a:cs typeface="Arial" panose="020B0604020202020204" pitchFamily="34" charset="0"/>
                        </a:rPr>
                        <a:t>The probability that the phase I trial selected an acceptable dose AND the subsequent phase II failed to declare the dose effective. Equal to 1 – TPR. </a:t>
                      </a:r>
                      <a:r>
                        <a:rPr lang="en-US" sz="1100" i="1" dirty="0">
                          <a:effectLst/>
                          <a:latin typeface="Arial" panose="020B0604020202020204" pitchFamily="34" charset="0"/>
                          <a:cs typeface="Arial" panose="020B0604020202020204" pitchFamily="34" charset="0"/>
                        </a:rPr>
                        <a:t>This can only be calculated for an effective drug.</a:t>
                      </a:r>
                      <a:endParaRPr lang="en-US" sz="1100" dirty="0">
                        <a:effectLst/>
                        <a:latin typeface="Arial" panose="020B0604020202020204" pitchFamily="34" charset="0"/>
                        <a:cs typeface="Arial" panose="020B0604020202020204" pitchFamily="34" charset="0"/>
                      </a:endParaRPr>
                    </a:p>
                    <a:p>
                      <a:pPr>
                        <a:spcAft>
                          <a:spcPts val="0"/>
                        </a:spcAft>
                      </a:pPr>
                      <a:endParaRPr lang="en-GB" sz="7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tc>
                <a:extLst>
                  <a:ext uri="{0D108BD9-81ED-4DB2-BD59-A6C34878D82A}">
                    <a16:rowId xmlns:a16="http://schemas.microsoft.com/office/drawing/2014/main" val="1674549531"/>
                  </a:ext>
                </a:extLst>
              </a:tr>
              <a:tr h="679360">
                <a:tc>
                  <a:txBody>
                    <a:bodyPr/>
                    <a:lstStyle/>
                    <a:p>
                      <a:pPr>
                        <a:spcAft>
                          <a:spcPts val="0"/>
                        </a:spcAft>
                      </a:pPr>
                      <a:r>
                        <a:rPr lang="en-US" sz="1100" dirty="0">
                          <a:solidFill>
                            <a:schemeClr val="tx1"/>
                          </a:solidFill>
                          <a:effectLst/>
                          <a:latin typeface="Arial" panose="020B0604020202020204" pitchFamily="34" charset="0"/>
                          <a:cs typeface="Arial" panose="020B0604020202020204" pitchFamily="34" charset="0"/>
                        </a:rPr>
                        <a:t>True negative rate (TNR)</a:t>
                      </a:r>
                      <a:endParaRPr lang="en-GB" sz="11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a:effectLst/>
                          <a:latin typeface="Arial" panose="020B0604020202020204" pitchFamily="34" charset="0"/>
                          <a:cs typeface="Arial" panose="020B0604020202020204" pitchFamily="34" charset="0"/>
                        </a:rPr>
                        <a:t>End of phase II</a:t>
                      </a:r>
                      <a:endParaRPr lang="en-GB" sz="110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effectLst/>
                          <a:latin typeface="Arial" panose="020B0604020202020204" pitchFamily="34" charset="0"/>
                          <a:cs typeface="Arial" panose="020B0604020202020204" pitchFamily="34" charset="0"/>
                        </a:rPr>
                        <a:t>0 to 1</a:t>
                      </a:r>
                      <a:endParaRPr lang="en-GB" sz="11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nchor="ctr"/>
                </a:tc>
                <a:tc>
                  <a:txBody>
                    <a:bodyPr/>
                    <a:lstStyle/>
                    <a:p>
                      <a:pPr>
                        <a:spcAft>
                          <a:spcPts val="0"/>
                        </a:spcAft>
                      </a:pPr>
                      <a:r>
                        <a:rPr lang="en-US" sz="1100" dirty="0">
                          <a:effectLst/>
                          <a:latin typeface="Arial" panose="020B0604020202020204" pitchFamily="34" charset="0"/>
                          <a:cs typeface="Arial" panose="020B0604020202020204" pitchFamily="34" charset="0"/>
                        </a:rPr>
                        <a:t>The probability that the phase I trial selected an unacceptable dose AND the subsequent phase II failed to declare the dose effective. Equal to 1 – FPR.</a:t>
                      </a:r>
                    </a:p>
                    <a:p>
                      <a:pPr>
                        <a:spcAft>
                          <a:spcPts val="0"/>
                        </a:spcAft>
                      </a:pPr>
                      <a:endParaRPr lang="en-GB" sz="700" dirty="0">
                        <a:effectLst/>
                        <a:latin typeface="Arial" panose="020B0604020202020204" pitchFamily="34" charset="0"/>
                        <a:ea typeface="Calibri" panose="020F0502020204030204" pitchFamily="34" charset="0"/>
                        <a:cs typeface="Arial" panose="020B0604020202020204" pitchFamily="34" charset="0"/>
                      </a:endParaRPr>
                    </a:p>
                  </a:txBody>
                  <a:tcPr marL="30629" marR="30629" marT="0" marB="0"/>
                </a:tc>
                <a:extLst>
                  <a:ext uri="{0D108BD9-81ED-4DB2-BD59-A6C34878D82A}">
                    <a16:rowId xmlns:a16="http://schemas.microsoft.com/office/drawing/2014/main" val="1339452829"/>
                  </a:ext>
                </a:extLst>
              </a:tr>
            </a:tbl>
          </a:graphicData>
        </a:graphic>
      </p:graphicFrame>
    </p:spTree>
    <p:extLst>
      <p:ext uri="{BB962C8B-B14F-4D97-AF65-F5344CB8AC3E}">
        <p14:creationId xmlns:p14="http://schemas.microsoft.com/office/powerpoint/2010/main" val="4127286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7E0B38A-BB59-C443-AA30-C585D14D5932}"/>
              </a:ext>
            </a:extLst>
          </p:cNvPr>
          <p:cNvSpPr txBox="1"/>
          <p:nvPr/>
        </p:nvSpPr>
        <p:spPr>
          <a:xfrm>
            <a:off x="371226" y="1657585"/>
            <a:ext cx="8100811" cy="369332"/>
          </a:xfrm>
          <a:prstGeom prst="rect">
            <a:avLst/>
          </a:prstGeom>
          <a:noFill/>
        </p:spPr>
        <p:txBody>
          <a:bodyPr wrap="square" lIns="91440" tIns="45720" rIns="91440" bIns="45720" rtlCol="0" anchor="t">
            <a:spAutoFit/>
          </a:bodyPr>
          <a:lstStyle/>
          <a:p>
            <a:pPr fontAlgn="base"/>
            <a:endParaRPr lang="en-US" dirty="0"/>
          </a:p>
        </p:txBody>
      </p:sp>
      <p:sp>
        <p:nvSpPr>
          <p:cNvPr id="6" name="TextBox 5">
            <a:extLst>
              <a:ext uri="{FF2B5EF4-FFF2-40B4-BE49-F238E27FC236}">
                <a16:creationId xmlns:a16="http://schemas.microsoft.com/office/drawing/2014/main" id="{0308CC1A-0ECB-244D-BAC1-E39A071EF40A}"/>
              </a:ext>
            </a:extLst>
          </p:cNvPr>
          <p:cNvSpPr txBox="1"/>
          <p:nvPr/>
        </p:nvSpPr>
        <p:spPr>
          <a:xfrm>
            <a:off x="369909" y="229196"/>
            <a:ext cx="8679961" cy="646331"/>
          </a:xfrm>
          <a:prstGeom prst="rect">
            <a:avLst/>
          </a:prstGeom>
          <a:noFill/>
        </p:spPr>
        <p:txBody>
          <a:bodyPr wrap="square" lIns="91440" tIns="45720" rIns="91440" bIns="45720" rtlCol="0" anchor="t">
            <a:spAutoFit/>
          </a:bodyPr>
          <a:lstStyle/>
          <a:p>
            <a:r>
              <a:rPr lang="en-US" sz="3600" b="1" dirty="0">
                <a:latin typeface="Arial"/>
                <a:cs typeface="Arial"/>
              </a:rPr>
              <a:t>Calculation of FPR, TPR, and F-score</a:t>
            </a:r>
            <a:endParaRPr lang="en-US" sz="3600" b="1" dirty="0">
              <a:latin typeface="Arial" panose="020B0604020202020204" pitchFamily="34" charset="0"/>
              <a:cs typeface="Arial" panose="020B0604020202020204" pitchFamily="34" charset="0"/>
            </a:endParaRPr>
          </a:p>
        </p:txBody>
      </p:sp>
      <p:pic>
        <p:nvPicPr>
          <p:cNvPr id="19" name="Picture 18">
            <a:extLst>
              <a:ext uri="{FF2B5EF4-FFF2-40B4-BE49-F238E27FC236}">
                <a16:creationId xmlns:a16="http://schemas.microsoft.com/office/drawing/2014/main" id="{838DE43C-3030-FF42-8731-C76C09AF0D0D}"/>
              </a:ext>
            </a:extLst>
          </p:cNvPr>
          <p:cNvPicPr>
            <a:picLocks noChangeAspect="1"/>
          </p:cNvPicPr>
          <p:nvPr/>
        </p:nvPicPr>
        <p:blipFill>
          <a:blip r:embed="rId3"/>
          <a:stretch>
            <a:fillRect/>
          </a:stretch>
        </p:blipFill>
        <p:spPr>
          <a:xfrm>
            <a:off x="363767" y="1100994"/>
            <a:ext cx="3671268" cy="3132696"/>
          </a:xfrm>
          <a:prstGeom prst="rect">
            <a:avLst/>
          </a:prstGeom>
        </p:spPr>
      </p:pic>
      <p:pic>
        <p:nvPicPr>
          <p:cNvPr id="21" name="Picture 20">
            <a:extLst>
              <a:ext uri="{FF2B5EF4-FFF2-40B4-BE49-F238E27FC236}">
                <a16:creationId xmlns:a16="http://schemas.microsoft.com/office/drawing/2014/main" id="{802EEFAA-FB8C-C74E-B7B6-CC8CD97BF5AA}"/>
              </a:ext>
            </a:extLst>
          </p:cNvPr>
          <p:cNvPicPr>
            <a:picLocks noChangeAspect="1"/>
          </p:cNvPicPr>
          <p:nvPr/>
        </p:nvPicPr>
        <p:blipFill>
          <a:blip r:embed="rId4"/>
          <a:stretch>
            <a:fillRect/>
          </a:stretch>
        </p:blipFill>
        <p:spPr>
          <a:xfrm>
            <a:off x="5183809" y="2227908"/>
            <a:ext cx="2692400" cy="711200"/>
          </a:xfrm>
          <a:prstGeom prst="rect">
            <a:avLst/>
          </a:prstGeom>
        </p:spPr>
      </p:pic>
      <p:sp>
        <p:nvSpPr>
          <p:cNvPr id="22" name="TextBox 21">
            <a:extLst>
              <a:ext uri="{FF2B5EF4-FFF2-40B4-BE49-F238E27FC236}">
                <a16:creationId xmlns:a16="http://schemas.microsoft.com/office/drawing/2014/main" id="{45E7A3B9-937A-2B45-9A73-4EE3FDC5FF11}"/>
              </a:ext>
            </a:extLst>
          </p:cNvPr>
          <p:cNvSpPr txBox="1"/>
          <p:nvPr/>
        </p:nvSpPr>
        <p:spPr>
          <a:xfrm>
            <a:off x="3717235" y="4326959"/>
            <a:ext cx="5426765" cy="215444"/>
          </a:xfrm>
          <a:prstGeom prst="rect">
            <a:avLst/>
          </a:prstGeom>
          <a:noFill/>
        </p:spPr>
        <p:txBody>
          <a:bodyPr wrap="square" rtlCol="0">
            <a:spAutoFit/>
          </a:bodyPr>
          <a:lstStyle/>
          <a:p>
            <a:pPr algn="r"/>
            <a:r>
              <a:rPr lang="en-US" sz="800" dirty="0" err="1"/>
              <a:t>Goutte</a:t>
            </a:r>
            <a:r>
              <a:rPr lang="en-US" sz="800" dirty="0"/>
              <a:t> and </a:t>
            </a:r>
            <a:r>
              <a:rPr lang="en-US" sz="800" dirty="0" err="1"/>
              <a:t>Gaussier</a:t>
            </a:r>
            <a:r>
              <a:rPr lang="en-US" sz="800" dirty="0"/>
              <a:t>. </a:t>
            </a:r>
            <a:r>
              <a:rPr lang="en-US" sz="800" i="1" dirty="0"/>
              <a:t>A Probabilistic Interpretation of Precision, Recall and F-score, with Implication for Evaluation. 2005</a:t>
            </a:r>
            <a:endParaRPr lang="en-US" sz="800" dirty="0"/>
          </a:p>
        </p:txBody>
      </p:sp>
      <p:sp>
        <p:nvSpPr>
          <p:cNvPr id="23" name="TextBox 22">
            <a:extLst>
              <a:ext uri="{FF2B5EF4-FFF2-40B4-BE49-F238E27FC236}">
                <a16:creationId xmlns:a16="http://schemas.microsoft.com/office/drawing/2014/main" id="{F1F37DD7-A62C-6848-83C1-3E7333620C31}"/>
              </a:ext>
            </a:extLst>
          </p:cNvPr>
          <p:cNvSpPr txBox="1"/>
          <p:nvPr/>
        </p:nvSpPr>
        <p:spPr>
          <a:xfrm>
            <a:off x="5183809" y="2305171"/>
            <a:ext cx="244061" cy="261610"/>
          </a:xfrm>
          <a:prstGeom prst="rect">
            <a:avLst/>
          </a:prstGeom>
          <a:noFill/>
        </p:spPr>
        <p:txBody>
          <a:bodyPr wrap="square" rtlCol="0">
            <a:spAutoFit/>
          </a:bodyPr>
          <a:lstStyle/>
          <a:p>
            <a:r>
              <a:rPr lang="en-US" sz="1100" dirty="0"/>
              <a:t>8</a:t>
            </a:r>
          </a:p>
        </p:txBody>
      </p:sp>
    </p:spTree>
    <p:extLst>
      <p:ext uri="{BB962C8B-B14F-4D97-AF65-F5344CB8AC3E}">
        <p14:creationId xmlns:p14="http://schemas.microsoft.com/office/powerpoint/2010/main" val="36287227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646331"/>
          </a:xfrm>
          <a:prstGeom prst="rect">
            <a:avLst/>
          </a:prstGeom>
          <a:noFill/>
        </p:spPr>
        <p:txBody>
          <a:bodyPr wrap="square" lIns="91440" tIns="45720" rIns="91440" bIns="45720" rtlCol="0" anchor="t">
            <a:spAutoFit/>
          </a:bodyPr>
          <a:lstStyle/>
          <a:p>
            <a:r>
              <a:rPr lang="en-US" sz="3600" b="1" dirty="0">
                <a:latin typeface="Arial"/>
                <a:cs typeface="Arial"/>
              </a:rPr>
              <a:t>Results – Phase I dose selection</a:t>
            </a:r>
            <a:endParaRPr lang="en-US" sz="3600" b="1"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7E0B38A-BB59-C443-AA30-C585D14D5932}"/>
              </a:ext>
            </a:extLst>
          </p:cNvPr>
          <p:cNvSpPr txBox="1"/>
          <p:nvPr/>
        </p:nvSpPr>
        <p:spPr>
          <a:xfrm>
            <a:off x="371226" y="1657585"/>
            <a:ext cx="8100811" cy="369332"/>
          </a:xfrm>
          <a:prstGeom prst="rect">
            <a:avLst/>
          </a:prstGeom>
          <a:noFill/>
        </p:spPr>
        <p:txBody>
          <a:bodyPr wrap="square" lIns="91440" tIns="45720" rIns="91440" bIns="45720" rtlCol="0" anchor="t">
            <a:spAutoFit/>
          </a:bodyPr>
          <a:lstStyle/>
          <a:p>
            <a:pPr fontAlgn="base"/>
            <a:endParaRPr lang="en-US" dirty="0"/>
          </a:p>
        </p:txBody>
      </p:sp>
      <p:pic>
        <p:nvPicPr>
          <p:cNvPr id="8" name="Picture 7">
            <a:extLst>
              <a:ext uri="{FF2B5EF4-FFF2-40B4-BE49-F238E27FC236}">
                <a16:creationId xmlns:a16="http://schemas.microsoft.com/office/drawing/2014/main" id="{A2F01552-AFE3-8D41-B135-DDC780899891}"/>
              </a:ext>
            </a:extLst>
          </p:cNvPr>
          <p:cNvPicPr>
            <a:picLocks noChangeAspect="1"/>
          </p:cNvPicPr>
          <p:nvPr/>
        </p:nvPicPr>
        <p:blipFill>
          <a:blip r:embed="rId3"/>
          <a:stretch>
            <a:fillRect/>
          </a:stretch>
        </p:blipFill>
        <p:spPr>
          <a:xfrm>
            <a:off x="1909539" y="875527"/>
            <a:ext cx="5600700" cy="3276600"/>
          </a:xfrm>
          <a:prstGeom prst="rect">
            <a:avLst/>
          </a:prstGeom>
        </p:spPr>
      </p:pic>
      <p:sp>
        <p:nvSpPr>
          <p:cNvPr id="9" name="Rectangle 8">
            <a:extLst>
              <a:ext uri="{FF2B5EF4-FFF2-40B4-BE49-F238E27FC236}">
                <a16:creationId xmlns:a16="http://schemas.microsoft.com/office/drawing/2014/main" id="{195AB61E-5DED-2F4F-9E16-AE1183561B47}"/>
              </a:ext>
            </a:extLst>
          </p:cNvPr>
          <p:cNvSpPr/>
          <p:nvPr/>
        </p:nvSpPr>
        <p:spPr>
          <a:xfrm>
            <a:off x="3009900" y="2501900"/>
            <a:ext cx="558800" cy="25400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9084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584775"/>
          </a:xfrm>
          <a:prstGeom prst="rect">
            <a:avLst/>
          </a:prstGeom>
          <a:noFill/>
        </p:spPr>
        <p:txBody>
          <a:bodyPr wrap="square" lIns="91440" tIns="45720" rIns="91440" bIns="45720" rtlCol="0" anchor="t">
            <a:spAutoFit/>
          </a:bodyPr>
          <a:lstStyle/>
          <a:p>
            <a:r>
              <a:rPr lang="en-US" sz="3200" b="1" dirty="0">
                <a:latin typeface="Arial"/>
                <a:cs typeface="Arial"/>
              </a:rPr>
              <a:t>Results – F-score</a:t>
            </a:r>
            <a:endParaRPr lang="en-US" sz="1600" dirty="0"/>
          </a:p>
        </p:txBody>
      </p:sp>
      <p:grpSp>
        <p:nvGrpSpPr>
          <p:cNvPr id="20" name="Group 19">
            <a:extLst>
              <a:ext uri="{FF2B5EF4-FFF2-40B4-BE49-F238E27FC236}">
                <a16:creationId xmlns:a16="http://schemas.microsoft.com/office/drawing/2014/main" id="{65D649BF-6883-974F-8C9A-A02DB9595E38}"/>
              </a:ext>
            </a:extLst>
          </p:cNvPr>
          <p:cNvGrpSpPr/>
          <p:nvPr/>
        </p:nvGrpSpPr>
        <p:grpSpPr>
          <a:xfrm>
            <a:off x="2129628" y="1563035"/>
            <a:ext cx="5139186" cy="1909631"/>
            <a:chOff x="4709889" y="1971793"/>
            <a:chExt cx="3936978" cy="1441215"/>
          </a:xfrm>
        </p:grpSpPr>
        <p:pic>
          <p:nvPicPr>
            <p:cNvPr id="13" name="Picture 12">
              <a:extLst>
                <a:ext uri="{FF2B5EF4-FFF2-40B4-BE49-F238E27FC236}">
                  <a16:creationId xmlns:a16="http://schemas.microsoft.com/office/drawing/2014/main" id="{DE034D4D-917E-074B-A901-6F6FE98CE9EE}"/>
                </a:ext>
              </a:extLst>
            </p:cNvPr>
            <p:cNvPicPr>
              <a:picLocks noChangeAspect="1"/>
            </p:cNvPicPr>
            <p:nvPr/>
          </p:nvPicPr>
          <p:blipFill>
            <a:blip r:embed="rId3"/>
            <a:stretch>
              <a:fillRect/>
            </a:stretch>
          </p:blipFill>
          <p:spPr>
            <a:xfrm>
              <a:off x="4709889" y="1971793"/>
              <a:ext cx="3936978" cy="1441215"/>
            </a:xfrm>
            <a:prstGeom prst="rect">
              <a:avLst/>
            </a:prstGeom>
          </p:spPr>
        </p:pic>
        <p:sp>
          <p:nvSpPr>
            <p:cNvPr id="14" name="Rectangle 13">
              <a:extLst>
                <a:ext uri="{FF2B5EF4-FFF2-40B4-BE49-F238E27FC236}">
                  <a16:creationId xmlns:a16="http://schemas.microsoft.com/office/drawing/2014/main" id="{0EA86076-6869-7E4D-BF3A-5C42ECC0217C}"/>
                </a:ext>
              </a:extLst>
            </p:cNvPr>
            <p:cNvSpPr/>
            <p:nvPr/>
          </p:nvSpPr>
          <p:spPr>
            <a:xfrm>
              <a:off x="8028432" y="2752344"/>
              <a:ext cx="443605" cy="173736"/>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42B8ACF-CD31-CA43-BB85-DF0E756815DD}"/>
                </a:ext>
              </a:extLst>
            </p:cNvPr>
            <p:cNvSpPr/>
            <p:nvPr/>
          </p:nvSpPr>
          <p:spPr>
            <a:xfrm>
              <a:off x="6199632" y="2770632"/>
              <a:ext cx="402336" cy="301752"/>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E45353F-0785-9D4D-94B7-9D841CD8AB7B}"/>
                </a:ext>
              </a:extLst>
            </p:cNvPr>
            <p:cNvSpPr/>
            <p:nvPr/>
          </p:nvSpPr>
          <p:spPr>
            <a:xfrm>
              <a:off x="7490129" y="2770632"/>
              <a:ext cx="341906" cy="301752"/>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0A0CA8DD-1B91-304F-AE00-475FDAF4504D}"/>
              </a:ext>
            </a:extLst>
          </p:cNvPr>
          <p:cNvSpPr txBox="1"/>
          <p:nvPr/>
        </p:nvSpPr>
        <p:spPr>
          <a:xfrm>
            <a:off x="369909" y="887679"/>
            <a:ext cx="4329312" cy="369332"/>
          </a:xfrm>
          <a:prstGeom prst="rect">
            <a:avLst/>
          </a:prstGeom>
          <a:noFill/>
        </p:spPr>
        <p:txBody>
          <a:bodyPr wrap="square" rtlCol="0">
            <a:spAutoFit/>
          </a:bodyPr>
          <a:lstStyle/>
          <a:p>
            <a:r>
              <a:rPr lang="en-US" b="1" i="1" dirty="0"/>
              <a:t>After phase II</a:t>
            </a:r>
          </a:p>
        </p:txBody>
      </p:sp>
    </p:spTree>
    <p:extLst>
      <p:ext uri="{BB962C8B-B14F-4D97-AF65-F5344CB8AC3E}">
        <p14:creationId xmlns:p14="http://schemas.microsoft.com/office/powerpoint/2010/main" val="6162129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584775"/>
          </a:xfrm>
          <a:prstGeom prst="rect">
            <a:avLst/>
          </a:prstGeom>
          <a:noFill/>
        </p:spPr>
        <p:txBody>
          <a:bodyPr wrap="square" lIns="91440" tIns="45720" rIns="91440" bIns="45720" rtlCol="0" anchor="t">
            <a:spAutoFit/>
          </a:bodyPr>
          <a:lstStyle/>
          <a:p>
            <a:r>
              <a:rPr lang="en-US" sz="3200" b="1" dirty="0">
                <a:latin typeface="Arial"/>
                <a:cs typeface="Arial"/>
              </a:rPr>
              <a:t>Results – Increasing vs. Flat</a:t>
            </a:r>
            <a:endParaRPr lang="en-US" sz="1600" dirty="0"/>
          </a:p>
        </p:txBody>
      </p:sp>
      <p:pic>
        <p:nvPicPr>
          <p:cNvPr id="13" name="Picture 12">
            <a:extLst>
              <a:ext uri="{FF2B5EF4-FFF2-40B4-BE49-F238E27FC236}">
                <a16:creationId xmlns:a16="http://schemas.microsoft.com/office/drawing/2014/main" id="{DE034D4D-917E-074B-A901-6F6FE98CE9EE}"/>
              </a:ext>
            </a:extLst>
          </p:cNvPr>
          <p:cNvPicPr>
            <a:picLocks noChangeAspect="1"/>
          </p:cNvPicPr>
          <p:nvPr/>
        </p:nvPicPr>
        <p:blipFill>
          <a:blip r:embed="rId3"/>
          <a:stretch>
            <a:fillRect/>
          </a:stretch>
        </p:blipFill>
        <p:spPr>
          <a:xfrm>
            <a:off x="511601" y="1717147"/>
            <a:ext cx="3936978" cy="1441215"/>
          </a:xfrm>
          <a:prstGeom prst="rect">
            <a:avLst/>
          </a:prstGeom>
        </p:spPr>
      </p:pic>
      <p:sp>
        <p:nvSpPr>
          <p:cNvPr id="14" name="Rectangle 13">
            <a:extLst>
              <a:ext uri="{FF2B5EF4-FFF2-40B4-BE49-F238E27FC236}">
                <a16:creationId xmlns:a16="http://schemas.microsoft.com/office/drawing/2014/main" id="{0EA86076-6869-7E4D-BF3A-5C42ECC0217C}"/>
              </a:ext>
            </a:extLst>
          </p:cNvPr>
          <p:cNvSpPr/>
          <p:nvPr/>
        </p:nvSpPr>
        <p:spPr>
          <a:xfrm>
            <a:off x="1537782" y="2515986"/>
            <a:ext cx="463561" cy="461259"/>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35F9FAFF-A85C-4C4F-BBA9-93665490BAA8}"/>
              </a:ext>
            </a:extLst>
          </p:cNvPr>
          <p:cNvPicPr>
            <a:picLocks noChangeAspect="1"/>
          </p:cNvPicPr>
          <p:nvPr/>
        </p:nvPicPr>
        <p:blipFill>
          <a:blip r:embed="rId4"/>
          <a:stretch>
            <a:fillRect/>
          </a:stretch>
        </p:blipFill>
        <p:spPr>
          <a:xfrm>
            <a:off x="4699221" y="954904"/>
            <a:ext cx="4062766" cy="3565133"/>
          </a:xfrm>
          <a:prstGeom prst="rect">
            <a:avLst/>
          </a:prstGeom>
        </p:spPr>
      </p:pic>
      <p:sp>
        <p:nvSpPr>
          <p:cNvPr id="7" name="Oval 6">
            <a:extLst>
              <a:ext uri="{FF2B5EF4-FFF2-40B4-BE49-F238E27FC236}">
                <a16:creationId xmlns:a16="http://schemas.microsoft.com/office/drawing/2014/main" id="{A31E06BA-C454-7347-94F7-9132A941ED1F}"/>
              </a:ext>
            </a:extLst>
          </p:cNvPr>
          <p:cNvSpPr/>
          <p:nvPr/>
        </p:nvSpPr>
        <p:spPr>
          <a:xfrm>
            <a:off x="6205591" y="1417834"/>
            <a:ext cx="246580" cy="16438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FB37C50-C21B-444F-B9F5-B7057A41E9B5}"/>
              </a:ext>
            </a:extLst>
          </p:cNvPr>
          <p:cNvSpPr/>
          <p:nvPr/>
        </p:nvSpPr>
        <p:spPr>
          <a:xfrm>
            <a:off x="6904234" y="1257011"/>
            <a:ext cx="1417833" cy="30466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5CAB79B-41FE-3645-BA63-A7A64F158F3A}"/>
              </a:ext>
            </a:extLst>
          </p:cNvPr>
          <p:cNvSpPr/>
          <p:nvPr/>
        </p:nvSpPr>
        <p:spPr>
          <a:xfrm>
            <a:off x="2014172" y="2515986"/>
            <a:ext cx="463561" cy="461259"/>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79678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584775"/>
          </a:xfrm>
          <a:prstGeom prst="rect">
            <a:avLst/>
          </a:prstGeom>
          <a:noFill/>
        </p:spPr>
        <p:txBody>
          <a:bodyPr wrap="square" lIns="91440" tIns="45720" rIns="91440" bIns="45720" rtlCol="0" anchor="t">
            <a:spAutoFit/>
          </a:bodyPr>
          <a:lstStyle/>
          <a:p>
            <a:r>
              <a:rPr lang="en-US" sz="3200" b="1" dirty="0">
                <a:latin typeface="Arial"/>
                <a:cs typeface="Arial"/>
              </a:rPr>
              <a:t>Results – Plateau vs. Concave</a:t>
            </a:r>
            <a:endParaRPr lang="en-US" sz="1600" dirty="0"/>
          </a:p>
        </p:txBody>
      </p:sp>
      <p:pic>
        <p:nvPicPr>
          <p:cNvPr id="13" name="Picture 12">
            <a:extLst>
              <a:ext uri="{FF2B5EF4-FFF2-40B4-BE49-F238E27FC236}">
                <a16:creationId xmlns:a16="http://schemas.microsoft.com/office/drawing/2014/main" id="{DE034D4D-917E-074B-A901-6F6FE98CE9EE}"/>
              </a:ext>
            </a:extLst>
          </p:cNvPr>
          <p:cNvPicPr>
            <a:picLocks noChangeAspect="1"/>
          </p:cNvPicPr>
          <p:nvPr/>
        </p:nvPicPr>
        <p:blipFill>
          <a:blip r:embed="rId3"/>
          <a:stretch>
            <a:fillRect/>
          </a:stretch>
        </p:blipFill>
        <p:spPr>
          <a:xfrm>
            <a:off x="511601" y="1737467"/>
            <a:ext cx="3936978" cy="1441215"/>
          </a:xfrm>
          <a:prstGeom prst="rect">
            <a:avLst/>
          </a:prstGeom>
        </p:spPr>
      </p:pic>
      <p:pic>
        <p:nvPicPr>
          <p:cNvPr id="6" name="Picture 5">
            <a:extLst>
              <a:ext uri="{FF2B5EF4-FFF2-40B4-BE49-F238E27FC236}">
                <a16:creationId xmlns:a16="http://schemas.microsoft.com/office/drawing/2014/main" id="{35F9FAFF-A85C-4C4F-BBA9-93665490BAA8}"/>
              </a:ext>
            </a:extLst>
          </p:cNvPr>
          <p:cNvPicPr>
            <a:picLocks noChangeAspect="1"/>
          </p:cNvPicPr>
          <p:nvPr/>
        </p:nvPicPr>
        <p:blipFill>
          <a:blip r:embed="rId4"/>
          <a:stretch>
            <a:fillRect/>
          </a:stretch>
        </p:blipFill>
        <p:spPr>
          <a:xfrm>
            <a:off x="4699221" y="954904"/>
            <a:ext cx="4062766" cy="3565133"/>
          </a:xfrm>
          <a:prstGeom prst="rect">
            <a:avLst/>
          </a:prstGeom>
        </p:spPr>
      </p:pic>
      <p:sp>
        <p:nvSpPr>
          <p:cNvPr id="9" name="Oval 8">
            <a:extLst>
              <a:ext uri="{FF2B5EF4-FFF2-40B4-BE49-F238E27FC236}">
                <a16:creationId xmlns:a16="http://schemas.microsoft.com/office/drawing/2014/main" id="{3E75E872-C839-2F44-A633-6F995BC33008}"/>
              </a:ext>
            </a:extLst>
          </p:cNvPr>
          <p:cNvSpPr/>
          <p:nvPr/>
        </p:nvSpPr>
        <p:spPr>
          <a:xfrm>
            <a:off x="5794625" y="2619910"/>
            <a:ext cx="657546" cy="195209"/>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1A4191AA-E72E-2248-A9F6-8DBAB291B643}"/>
              </a:ext>
            </a:extLst>
          </p:cNvPr>
          <p:cNvSpPr/>
          <p:nvPr/>
        </p:nvSpPr>
        <p:spPr>
          <a:xfrm>
            <a:off x="7268031" y="2594224"/>
            <a:ext cx="678095" cy="441789"/>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F918879-B62A-AD48-AE98-248AEAD6E171}"/>
              </a:ext>
            </a:extLst>
          </p:cNvPr>
          <p:cNvSpPr/>
          <p:nvPr/>
        </p:nvSpPr>
        <p:spPr>
          <a:xfrm>
            <a:off x="2506149" y="2515986"/>
            <a:ext cx="463561" cy="452113"/>
          </a:xfrm>
          <a:prstGeom prst="rect">
            <a:avLst/>
          </a:prstGeom>
          <a:no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207DBE1-569A-7A40-B28D-CBEBFA8644C8}"/>
              </a:ext>
            </a:extLst>
          </p:cNvPr>
          <p:cNvSpPr/>
          <p:nvPr/>
        </p:nvSpPr>
        <p:spPr>
          <a:xfrm>
            <a:off x="3814879" y="2515985"/>
            <a:ext cx="463561" cy="461259"/>
          </a:xfrm>
          <a:prstGeom prst="rect">
            <a:avLst/>
          </a:prstGeom>
          <a:no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47532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584775"/>
          </a:xfrm>
          <a:prstGeom prst="rect">
            <a:avLst/>
          </a:prstGeom>
          <a:noFill/>
        </p:spPr>
        <p:txBody>
          <a:bodyPr wrap="square" lIns="91440" tIns="45720" rIns="91440" bIns="45720" rtlCol="0" anchor="t">
            <a:spAutoFit/>
          </a:bodyPr>
          <a:lstStyle/>
          <a:p>
            <a:r>
              <a:rPr lang="en-US" sz="3200" b="1" dirty="0">
                <a:latin typeface="Arial"/>
                <a:cs typeface="Arial"/>
              </a:rPr>
              <a:t>Results – Metric preference</a:t>
            </a:r>
            <a:endParaRPr lang="en-US" sz="1600" dirty="0"/>
          </a:p>
        </p:txBody>
      </p:sp>
      <p:pic>
        <p:nvPicPr>
          <p:cNvPr id="11" name="Picture 10">
            <a:extLst>
              <a:ext uri="{FF2B5EF4-FFF2-40B4-BE49-F238E27FC236}">
                <a16:creationId xmlns:a16="http://schemas.microsoft.com/office/drawing/2014/main" id="{2E329D88-618B-FF40-8794-45F969535AE4}"/>
              </a:ext>
            </a:extLst>
          </p:cNvPr>
          <p:cNvPicPr>
            <a:picLocks noChangeAspect="1"/>
          </p:cNvPicPr>
          <p:nvPr/>
        </p:nvPicPr>
        <p:blipFill>
          <a:blip r:embed="rId3"/>
          <a:stretch>
            <a:fillRect/>
          </a:stretch>
        </p:blipFill>
        <p:spPr>
          <a:xfrm>
            <a:off x="4699221" y="1031705"/>
            <a:ext cx="3855183" cy="3403600"/>
          </a:xfrm>
          <a:prstGeom prst="rect">
            <a:avLst/>
          </a:prstGeom>
        </p:spPr>
      </p:pic>
      <p:sp>
        <p:nvSpPr>
          <p:cNvPr id="3" name="Rectangle 2">
            <a:extLst>
              <a:ext uri="{FF2B5EF4-FFF2-40B4-BE49-F238E27FC236}">
                <a16:creationId xmlns:a16="http://schemas.microsoft.com/office/drawing/2014/main" id="{C4468DCA-FF64-9343-AF85-873EEA96ECC3}"/>
              </a:ext>
            </a:extLst>
          </p:cNvPr>
          <p:cNvSpPr/>
          <p:nvPr/>
        </p:nvSpPr>
        <p:spPr>
          <a:xfrm>
            <a:off x="6161303" y="1960880"/>
            <a:ext cx="801384" cy="269069"/>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B41A0060-533E-FC41-97CE-6E972D5DF1C6}"/>
              </a:ext>
            </a:extLst>
          </p:cNvPr>
          <p:cNvSpPr/>
          <p:nvPr/>
        </p:nvSpPr>
        <p:spPr>
          <a:xfrm>
            <a:off x="5514031" y="2538173"/>
            <a:ext cx="380144" cy="431515"/>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CA047165-0F84-6C4B-BD99-95FC03639778}"/>
              </a:ext>
            </a:extLst>
          </p:cNvPr>
          <p:cNvPicPr>
            <a:picLocks noChangeAspect="1"/>
          </p:cNvPicPr>
          <p:nvPr/>
        </p:nvPicPr>
        <p:blipFill>
          <a:blip r:embed="rId4"/>
          <a:stretch>
            <a:fillRect/>
          </a:stretch>
        </p:blipFill>
        <p:spPr>
          <a:xfrm>
            <a:off x="632608" y="1031705"/>
            <a:ext cx="3936978" cy="1441215"/>
          </a:xfrm>
          <a:prstGeom prst="rect">
            <a:avLst/>
          </a:prstGeom>
        </p:spPr>
      </p:pic>
      <p:sp>
        <p:nvSpPr>
          <p:cNvPr id="5" name="TextBox 4">
            <a:extLst>
              <a:ext uri="{FF2B5EF4-FFF2-40B4-BE49-F238E27FC236}">
                <a16:creationId xmlns:a16="http://schemas.microsoft.com/office/drawing/2014/main" id="{27F39DA9-5A49-9B4D-BA81-8472EAAB209D}"/>
              </a:ext>
            </a:extLst>
          </p:cNvPr>
          <p:cNvSpPr txBox="1"/>
          <p:nvPr/>
        </p:nvSpPr>
        <p:spPr>
          <a:xfrm>
            <a:off x="632608" y="2964682"/>
            <a:ext cx="3356658" cy="769441"/>
          </a:xfrm>
          <a:prstGeom prst="rect">
            <a:avLst/>
          </a:prstGeom>
          <a:noFill/>
        </p:spPr>
        <p:txBody>
          <a:bodyPr wrap="square" rtlCol="0">
            <a:spAutoFit/>
          </a:bodyPr>
          <a:lstStyle/>
          <a:p>
            <a:r>
              <a:rPr lang="en-US" sz="1100" dirty="0">
                <a:latin typeface="Arial" panose="020B0604020202020204" pitchFamily="34" charset="0"/>
                <a:cs typeface="Arial" panose="020B0604020202020204" pitchFamily="34" charset="0"/>
              </a:rPr>
              <a:t>The F-score here weights all measures equally, but if we care more about lowering the FPR than we do increasing the TPR, then a mathematical adjustment can account for this.</a:t>
            </a:r>
          </a:p>
        </p:txBody>
      </p:sp>
    </p:spTree>
    <p:extLst>
      <p:ext uri="{BB962C8B-B14F-4D97-AF65-F5344CB8AC3E}">
        <p14:creationId xmlns:p14="http://schemas.microsoft.com/office/powerpoint/2010/main" val="3734583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584775"/>
          </a:xfrm>
          <a:prstGeom prst="rect">
            <a:avLst/>
          </a:prstGeom>
          <a:noFill/>
        </p:spPr>
        <p:txBody>
          <a:bodyPr wrap="square" lIns="91440" tIns="45720" rIns="91440" bIns="45720" rtlCol="0" anchor="t">
            <a:spAutoFit/>
          </a:bodyPr>
          <a:lstStyle/>
          <a:p>
            <a:r>
              <a:rPr lang="en-US" sz="3200" b="1" dirty="0">
                <a:latin typeface="Arial" panose="020B0604020202020204" pitchFamily="34" charset="0"/>
                <a:cs typeface="Arial" panose="020B0604020202020204" pitchFamily="34" charset="0"/>
              </a:rPr>
              <a:t>Limitations, conclusions, and future work</a:t>
            </a:r>
            <a:endParaRPr lang="en-US" sz="16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7E0B38A-BB59-C443-AA30-C585D14D5932}"/>
              </a:ext>
            </a:extLst>
          </p:cNvPr>
          <p:cNvSpPr txBox="1"/>
          <p:nvPr/>
        </p:nvSpPr>
        <p:spPr>
          <a:xfrm>
            <a:off x="369909" y="984790"/>
            <a:ext cx="4232913" cy="2462213"/>
          </a:xfrm>
          <a:prstGeom prst="rect">
            <a:avLst/>
          </a:prstGeom>
          <a:noFill/>
        </p:spPr>
        <p:txBody>
          <a:bodyPr wrap="square" lIns="91440" tIns="45720" rIns="91440" bIns="45720" rtlCol="0" anchor="t">
            <a:spAutoFit/>
          </a:bodyPr>
          <a:lstStyle/>
          <a:p>
            <a:pPr fontAlgn="base"/>
            <a:r>
              <a:rPr lang="en-US" sz="1400" b="1" u="sng" dirty="0">
                <a:latin typeface="Arial" panose="020B0604020202020204" pitchFamily="34" charset="0"/>
                <a:cs typeface="Arial" panose="020B0604020202020204" pitchFamily="34" charset="0"/>
              </a:rPr>
              <a:t>Limitations</a:t>
            </a:r>
          </a:p>
          <a:p>
            <a:pPr marL="285750" indent="-285750" fontAlgn="base">
              <a:buFont typeface="Arial" panose="020B0604020202020204" pitchFamily="34" charset="0"/>
              <a:buChar char="•"/>
            </a:pPr>
            <a:r>
              <a:rPr lang="en-US" sz="1400" dirty="0">
                <a:latin typeface="Arial" panose="020B0604020202020204" pitchFamily="34" charset="0"/>
                <a:cs typeface="Arial" panose="020B0604020202020204" pitchFamily="34" charset="0"/>
              </a:rPr>
              <a:t>One phase II design with a binary outcome (response rate)</a:t>
            </a:r>
          </a:p>
          <a:p>
            <a:pPr marL="285750" indent="-285750" fontAlgn="base">
              <a:buFont typeface="Arial" panose="020B0604020202020204" pitchFamily="34" charset="0"/>
              <a:buChar char="•"/>
            </a:pPr>
            <a:r>
              <a:rPr lang="en-US" sz="1400" dirty="0">
                <a:latin typeface="Arial" panose="020B0604020202020204" pitchFamily="34" charset="0"/>
                <a:cs typeface="Arial" panose="020B0604020202020204" pitchFamily="34" charset="0"/>
              </a:rPr>
              <a:t>No phase II toxicity monitoring</a:t>
            </a:r>
          </a:p>
          <a:p>
            <a:pPr marL="285750" indent="-285750" fontAlgn="base">
              <a:buFont typeface="Arial" panose="020B0604020202020204" pitchFamily="34" charset="0"/>
              <a:buChar char="•"/>
            </a:pPr>
            <a:r>
              <a:rPr lang="en-US" sz="1400" dirty="0">
                <a:latin typeface="Arial" panose="020B0604020202020204" pitchFamily="34" charset="0"/>
                <a:cs typeface="Arial" panose="020B0604020202020204" pitchFamily="34" charset="0"/>
              </a:rPr>
              <a:t>Fixed dose-response curves</a:t>
            </a:r>
          </a:p>
          <a:p>
            <a:pPr fontAlgn="base"/>
            <a:endParaRPr lang="en-US" sz="1400" dirty="0">
              <a:latin typeface="Arial" panose="020B0604020202020204" pitchFamily="34" charset="0"/>
              <a:cs typeface="Arial" panose="020B0604020202020204" pitchFamily="34" charset="0"/>
            </a:endParaRPr>
          </a:p>
          <a:p>
            <a:pPr fontAlgn="base"/>
            <a:r>
              <a:rPr lang="en-US" sz="1400" b="1" u="sng" dirty="0">
                <a:latin typeface="Arial" panose="020B0604020202020204" pitchFamily="34" charset="0"/>
                <a:cs typeface="Arial" panose="020B0604020202020204" pitchFamily="34" charset="0"/>
              </a:rPr>
              <a:t>Conclusions</a:t>
            </a:r>
          </a:p>
          <a:p>
            <a:pPr fontAlgn="base"/>
            <a:r>
              <a:rPr lang="en-US" sz="1400" dirty="0">
                <a:latin typeface="Arial" panose="020B0604020202020204" pitchFamily="34" charset="0"/>
                <a:cs typeface="Arial" panose="020B0604020202020204" pitchFamily="34" charset="0"/>
              </a:rPr>
              <a:t>Go/no-go may be sensitive to</a:t>
            </a:r>
          </a:p>
          <a:p>
            <a:pPr marL="285750" indent="-285750" fontAlgn="base">
              <a:buFont typeface="Arial" panose="020B0604020202020204" pitchFamily="34" charset="0"/>
              <a:buChar char="•"/>
            </a:pPr>
            <a:r>
              <a:rPr lang="en-US" sz="1400" dirty="0">
                <a:latin typeface="Arial" panose="020B0604020202020204" pitchFamily="34" charset="0"/>
                <a:cs typeface="Arial" panose="020B0604020202020204" pitchFamily="34" charset="0"/>
              </a:rPr>
              <a:t>The underlying </a:t>
            </a:r>
            <a:r>
              <a:rPr lang="en-US" sz="1400" b="1" i="1" dirty="0">
                <a:latin typeface="Arial" panose="020B0604020202020204" pitchFamily="34" charset="0"/>
                <a:cs typeface="Arial" panose="020B0604020202020204" pitchFamily="34" charset="0"/>
              </a:rPr>
              <a:t>dose-efficacy curve</a:t>
            </a:r>
          </a:p>
          <a:p>
            <a:pPr marL="285750" indent="-285750" fontAlgn="base">
              <a:buFont typeface="Arial" panose="020B0604020202020204" pitchFamily="34" charset="0"/>
              <a:buChar char="•"/>
            </a:pPr>
            <a:r>
              <a:rPr lang="en-US" sz="1400" dirty="0">
                <a:latin typeface="Arial" panose="020B0604020202020204" pitchFamily="34" charset="0"/>
                <a:cs typeface="Arial" panose="020B0604020202020204" pitchFamily="34" charset="0"/>
              </a:rPr>
              <a:t>The </a:t>
            </a:r>
            <a:r>
              <a:rPr lang="en-US" sz="1400" b="1" i="1" dirty="0">
                <a:latin typeface="Arial" panose="020B0604020202020204" pitchFamily="34" charset="0"/>
                <a:cs typeface="Arial" panose="020B0604020202020204" pitchFamily="34" charset="0"/>
              </a:rPr>
              <a:t>phase I design</a:t>
            </a:r>
          </a:p>
          <a:p>
            <a:pPr fontAlgn="base"/>
            <a:endParaRPr lang="en-US" sz="1400" b="1" i="1"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7DD4B28E-BAB6-224E-A2E6-F7340FEC8C54}"/>
              </a:ext>
            </a:extLst>
          </p:cNvPr>
          <p:cNvSpPr txBox="1"/>
          <p:nvPr/>
        </p:nvSpPr>
        <p:spPr>
          <a:xfrm>
            <a:off x="4709889" y="1737184"/>
            <a:ext cx="3369924" cy="523220"/>
          </a:xfrm>
          <a:prstGeom prst="rect">
            <a:avLst/>
          </a:prstGeom>
          <a:noFill/>
        </p:spPr>
        <p:txBody>
          <a:bodyPr wrap="square" rtlCol="0">
            <a:spAutoFit/>
          </a:bodyPr>
          <a:lstStyle/>
          <a:p>
            <a:pPr fontAlgn="base"/>
            <a:r>
              <a:rPr lang="en-US" sz="1400" b="1" i="1" dirty="0">
                <a:latin typeface="Arial" panose="020B0604020202020204" pitchFamily="34" charset="0"/>
                <a:cs typeface="Arial" panose="020B0604020202020204" pitchFamily="34" charset="0"/>
              </a:rPr>
              <a:t>Size of the effect? Number of effective doses?</a:t>
            </a:r>
            <a:endParaRPr lang="en-US" sz="1400" dirty="0">
              <a:latin typeface="Arial" panose="020B0604020202020204" pitchFamily="34" charset="0"/>
              <a:cs typeface="Arial" panose="020B0604020202020204" pitchFamily="34" charset="0"/>
            </a:endParaRPr>
          </a:p>
        </p:txBody>
      </p:sp>
      <p:cxnSp>
        <p:nvCxnSpPr>
          <p:cNvPr id="6" name="Straight Arrow Connector 5">
            <a:extLst>
              <a:ext uri="{FF2B5EF4-FFF2-40B4-BE49-F238E27FC236}">
                <a16:creationId xmlns:a16="http://schemas.microsoft.com/office/drawing/2014/main" id="{18DEAF2F-A3D2-1B48-8ACC-DECD3559B2F9}"/>
              </a:ext>
            </a:extLst>
          </p:cNvPr>
          <p:cNvCxnSpPr>
            <a:cxnSpLocks/>
          </p:cNvCxnSpPr>
          <p:nvPr/>
        </p:nvCxnSpPr>
        <p:spPr>
          <a:xfrm>
            <a:off x="2964094" y="1998794"/>
            <a:ext cx="1638728" cy="0"/>
          </a:xfrm>
          <a:prstGeom prst="straightConnector1">
            <a:avLst/>
          </a:prstGeom>
          <a:ln>
            <a:prstDash val="lgDash"/>
            <a:tailEnd type="triangle"/>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81DE1AAC-BFFB-9043-BCA5-90AD7E6005F2}"/>
              </a:ext>
            </a:extLst>
          </p:cNvPr>
          <p:cNvSpPr txBox="1"/>
          <p:nvPr/>
        </p:nvSpPr>
        <p:spPr>
          <a:xfrm>
            <a:off x="369909" y="3447004"/>
            <a:ext cx="8342576" cy="954107"/>
          </a:xfrm>
          <a:prstGeom prst="rect">
            <a:avLst/>
          </a:prstGeom>
          <a:noFill/>
        </p:spPr>
        <p:txBody>
          <a:bodyPr wrap="square" rtlCol="0" anchor="b">
            <a:spAutoFit/>
          </a:bodyPr>
          <a:lstStyle/>
          <a:p>
            <a:pPr fontAlgn="base"/>
            <a:r>
              <a:rPr lang="en-US" sz="1400" dirty="0">
                <a:latin typeface="Arial" panose="020B0604020202020204" pitchFamily="34" charset="0"/>
                <a:cs typeface="Arial" panose="020B0604020202020204" pitchFamily="34" charset="0"/>
              </a:rPr>
              <a:t>This is preliminary work, but demonstrates that there are multiple drug and phase I design characteristics that impact future development outcomes that may be important to consider in early phase clinical trial design.</a:t>
            </a:r>
            <a:endParaRPr lang="en-US" sz="1400" b="1" i="1" dirty="0">
              <a:latin typeface="Arial" panose="020B0604020202020204" pitchFamily="34" charset="0"/>
              <a:cs typeface="Arial" panose="020B0604020202020204" pitchFamily="34" charset="0"/>
            </a:endParaRPr>
          </a:p>
          <a:p>
            <a:pPr fontAlgn="base"/>
            <a:r>
              <a:rPr lang="en-US" sz="1400" dirty="0">
                <a:latin typeface="Arial" panose="020B0604020202020204" pitchFamily="34" charset="0"/>
                <a:cs typeface="Arial" panose="020B0604020202020204" pitchFamily="34" charset="0"/>
              </a:rPr>
              <a:t>Simulations can be a powerful – and even simply – way to inform clinical trial design.</a:t>
            </a:r>
          </a:p>
        </p:txBody>
      </p:sp>
    </p:spTree>
    <p:extLst>
      <p:ext uri="{BB962C8B-B14F-4D97-AF65-F5344CB8AC3E}">
        <p14:creationId xmlns:p14="http://schemas.microsoft.com/office/powerpoint/2010/main" val="7884830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8076336-726B-5046-948A-E3A2A5B0CEAA}"/>
              </a:ext>
            </a:extLst>
          </p:cNvPr>
          <p:cNvSpPr txBox="1"/>
          <p:nvPr/>
        </p:nvSpPr>
        <p:spPr>
          <a:xfrm>
            <a:off x="2930762" y="1858617"/>
            <a:ext cx="2922104" cy="646331"/>
          </a:xfrm>
          <a:prstGeom prst="rect">
            <a:avLst/>
          </a:prstGeom>
          <a:noFill/>
        </p:spPr>
        <p:txBody>
          <a:bodyPr wrap="square" rtlCol="0">
            <a:spAutoFit/>
          </a:bodyPr>
          <a:lstStyle/>
          <a:p>
            <a:pPr algn="ctr"/>
            <a:r>
              <a:rPr lang="en-US" sz="3600" b="1" dirty="0">
                <a:latin typeface="Arial" panose="020B0604020202020204" pitchFamily="34" charset="0"/>
                <a:cs typeface="Arial" panose="020B0604020202020204" pitchFamily="34" charset="0"/>
              </a:rPr>
              <a:t>Thank you!</a:t>
            </a:r>
          </a:p>
        </p:txBody>
      </p:sp>
      <p:grpSp>
        <p:nvGrpSpPr>
          <p:cNvPr id="10" name="Group 9">
            <a:extLst>
              <a:ext uri="{FF2B5EF4-FFF2-40B4-BE49-F238E27FC236}">
                <a16:creationId xmlns:a16="http://schemas.microsoft.com/office/drawing/2014/main" id="{39C037F2-F322-5F40-BAEC-91012C0EAB13}"/>
              </a:ext>
            </a:extLst>
          </p:cNvPr>
          <p:cNvGrpSpPr/>
          <p:nvPr/>
        </p:nvGrpSpPr>
        <p:grpSpPr>
          <a:xfrm>
            <a:off x="7705618" y="4109977"/>
            <a:ext cx="1756273" cy="466794"/>
            <a:chOff x="7397393" y="4068880"/>
            <a:chExt cx="1756273" cy="466794"/>
          </a:xfrm>
        </p:grpSpPr>
        <p:pic>
          <p:nvPicPr>
            <p:cNvPr id="6" name="Picture 5">
              <a:extLst>
                <a:ext uri="{FF2B5EF4-FFF2-40B4-BE49-F238E27FC236}">
                  <a16:creationId xmlns:a16="http://schemas.microsoft.com/office/drawing/2014/main" id="{3D4765B8-016F-E344-8C37-14F9FCFE5C86}"/>
                </a:ext>
              </a:extLst>
            </p:cNvPr>
            <p:cNvPicPr>
              <a:picLocks noChangeAspect="1"/>
            </p:cNvPicPr>
            <p:nvPr/>
          </p:nvPicPr>
          <p:blipFill>
            <a:blip r:embed="rId3"/>
            <a:stretch>
              <a:fillRect/>
            </a:stretch>
          </p:blipFill>
          <p:spPr>
            <a:xfrm>
              <a:off x="7397393" y="4112920"/>
              <a:ext cx="208134" cy="171404"/>
            </a:xfrm>
            <a:prstGeom prst="rect">
              <a:avLst/>
            </a:prstGeom>
          </p:spPr>
        </p:pic>
        <p:pic>
          <p:nvPicPr>
            <p:cNvPr id="8" name="Picture 7">
              <a:extLst>
                <a:ext uri="{FF2B5EF4-FFF2-40B4-BE49-F238E27FC236}">
                  <a16:creationId xmlns:a16="http://schemas.microsoft.com/office/drawing/2014/main" id="{AE34D48A-4F92-4141-AD44-25FA89284F29}"/>
                </a:ext>
              </a:extLst>
            </p:cNvPr>
            <p:cNvPicPr>
              <a:picLocks noChangeAspect="1"/>
            </p:cNvPicPr>
            <p:nvPr/>
          </p:nvPicPr>
          <p:blipFill>
            <a:blip r:embed="rId4"/>
            <a:stretch>
              <a:fillRect/>
            </a:stretch>
          </p:blipFill>
          <p:spPr>
            <a:xfrm>
              <a:off x="7397393" y="4284324"/>
              <a:ext cx="204876" cy="202249"/>
            </a:xfrm>
            <a:prstGeom prst="rect">
              <a:avLst/>
            </a:prstGeom>
          </p:spPr>
        </p:pic>
        <p:sp>
          <p:nvSpPr>
            <p:cNvPr id="9" name="TextBox 8">
              <a:extLst>
                <a:ext uri="{FF2B5EF4-FFF2-40B4-BE49-F238E27FC236}">
                  <a16:creationId xmlns:a16="http://schemas.microsoft.com/office/drawing/2014/main" id="{003991CA-24E9-104B-8B0D-53E8E613C3F5}"/>
                </a:ext>
              </a:extLst>
            </p:cNvPr>
            <p:cNvSpPr txBox="1"/>
            <p:nvPr/>
          </p:nvSpPr>
          <p:spPr>
            <a:xfrm>
              <a:off x="7602269" y="4068880"/>
              <a:ext cx="1551397" cy="466794"/>
            </a:xfrm>
            <a:prstGeom prst="rect">
              <a:avLst/>
            </a:prstGeom>
            <a:noFill/>
          </p:spPr>
          <p:txBody>
            <a:bodyPr wrap="square" rtlCol="0">
              <a:spAutoFit/>
            </a:bodyPr>
            <a:lstStyle/>
            <a:p>
              <a:pPr>
                <a:spcAft>
                  <a:spcPts val="400"/>
                </a:spcAft>
              </a:pPr>
              <a:r>
                <a:rPr lang="en-US" sz="1050" dirty="0">
                  <a:latin typeface="Arial" panose="020B0604020202020204" pitchFamily="34" charset="0"/>
                  <a:cs typeface="Arial" panose="020B0604020202020204" pitchFamily="34" charset="0"/>
                </a:rPr>
                <a:t>@</a:t>
              </a:r>
              <a:r>
                <a:rPr lang="en-US" sz="1050" dirty="0" err="1">
                  <a:latin typeface="Arial" panose="020B0604020202020204" pitchFamily="34" charset="0"/>
                  <a:cs typeface="Arial" panose="020B0604020202020204" pitchFamily="34" charset="0"/>
                </a:rPr>
                <a:t>VanderbeekAM</a:t>
              </a:r>
              <a:endParaRPr lang="en-US" sz="1050" dirty="0">
                <a:latin typeface="Arial" panose="020B0604020202020204" pitchFamily="34" charset="0"/>
                <a:cs typeface="Arial" panose="020B0604020202020204" pitchFamily="34" charset="0"/>
              </a:endParaRPr>
            </a:p>
            <a:p>
              <a:r>
                <a:rPr lang="en-US" sz="1050" dirty="0">
                  <a:latin typeface="Arial" panose="020B0604020202020204" pitchFamily="34" charset="0"/>
                  <a:cs typeface="Arial" panose="020B0604020202020204" pitchFamily="34" charset="0"/>
                </a:rPr>
                <a:t>/</a:t>
              </a:r>
              <a:r>
                <a:rPr lang="en-US" sz="1050" dirty="0" err="1">
                  <a:latin typeface="Arial" panose="020B0604020202020204" pitchFamily="34" charset="0"/>
                  <a:cs typeface="Arial" panose="020B0604020202020204" pitchFamily="34" charset="0"/>
                </a:rPr>
                <a:t>alyssamv</a:t>
              </a:r>
              <a:endParaRPr lang="en-US" sz="105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8124632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646331"/>
          </a:xfrm>
          <a:prstGeom prst="rect">
            <a:avLst/>
          </a:prstGeom>
          <a:noFill/>
        </p:spPr>
        <p:txBody>
          <a:bodyPr wrap="square" lIns="91440" tIns="45720" rIns="91440" bIns="45720" rtlCol="0" anchor="t">
            <a:spAutoFit/>
          </a:bodyPr>
          <a:lstStyle/>
          <a:p>
            <a:r>
              <a:rPr lang="en-US" sz="3600" b="1" dirty="0">
                <a:latin typeface="Arial"/>
                <a:cs typeface="Arial"/>
              </a:rPr>
              <a:t>References</a:t>
            </a:r>
            <a:endParaRPr lang="en-US" sz="3600" b="1"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7E0B38A-BB59-C443-AA30-C585D14D5932}"/>
              </a:ext>
            </a:extLst>
          </p:cNvPr>
          <p:cNvSpPr txBox="1"/>
          <p:nvPr/>
        </p:nvSpPr>
        <p:spPr>
          <a:xfrm>
            <a:off x="369909" y="1133084"/>
            <a:ext cx="8100811" cy="3021853"/>
          </a:xfrm>
          <a:prstGeom prst="rect">
            <a:avLst/>
          </a:prstGeom>
          <a:noFill/>
        </p:spPr>
        <p:txBody>
          <a:bodyPr wrap="square" lIns="91440" tIns="45720" rIns="91440" bIns="45720" rtlCol="0" anchor="t">
            <a:spAutoFit/>
          </a:bodyPr>
          <a:lstStyle/>
          <a:p>
            <a:pPr marL="342900" indent="-342900" fontAlgn="base">
              <a:lnSpc>
                <a:spcPct val="114000"/>
              </a:lnSpc>
              <a:buAutoNum type="arabicPeriod"/>
            </a:pPr>
            <a:r>
              <a:rPr lang="en-US" sz="1200" dirty="0">
                <a:latin typeface="Arial" panose="020B0604020202020204" pitchFamily="34" charset="0"/>
                <a:cs typeface="Arial" panose="020B0604020202020204" pitchFamily="34" charset="0"/>
              </a:rPr>
              <a:t>Wong CH, </a:t>
            </a:r>
            <a:r>
              <a:rPr lang="en-US" sz="1200" dirty="0" err="1">
                <a:latin typeface="Arial" panose="020B0604020202020204" pitchFamily="34" charset="0"/>
                <a:cs typeface="Arial" panose="020B0604020202020204" pitchFamily="34" charset="0"/>
              </a:rPr>
              <a:t>Siah</a:t>
            </a:r>
            <a:r>
              <a:rPr lang="en-US" sz="1200" dirty="0">
                <a:latin typeface="Arial" panose="020B0604020202020204" pitchFamily="34" charset="0"/>
                <a:cs typeface="Arial" panose="020B0604020202020204" pitchFamily="34" charset="0"/>
              </a:rPr>
              <a:t> KW, Lo AW. Estimation of clinical trial success rates and related parameters. </a:t>
            </a:r>
            <a:r>
              <a:rPr lang="en-US" sz="1200" i="1" dirty="0">
                <a:latin typeface="Arial" panose="020B0604020202020204" pitchFamily="34" charset="0"/>
                <a:cs typeface="Arial" panose="020B0604020202020204" pitchFamily="34" charset="0"/>
              </a:rPr>
              <a:t>Biostatistics. </a:t>
            </a:r>
            <a:r>
              <a:rPr lang="en-US" sz="1200" dirty="0">
                <a:latin typeface="Arial" panose="020B0604020202020204" pitchFamily="34" charset="0"/>
                <a:cs typeface="Arial" panose="020B0604020202020204" pitchFamily="34" charset="0"/>
              </a:rPr>
              <a:t>2018.</a:t>
            </a:r>
          </a:p>
          <a:p>
            <a:pPr marL="342900" indent="-342900" fontAlgn="base">
              <a:lnSpc>
                <a:spcPct val="114000"/>
              </a:lnSpc>
              <a:buAutoNum type="arabicPeriod"/>
            </a:pPr>
            <a:r>
              <a:rPr lang="en-US" sz="1200" dirty="0">
                <a:latin typeface="Arial" panose="020B0604020202020204" pitchFamily="34" charset="0"/>
                <a:cs typeface="Arial" panose="020B0604020202020204" pitchFamily="34" charset="0"/>
              </a:rPr>
              <a:t>De Ridder F. Predicting the outcome of phase III trials using phase II data: a case study of clinical trial simulation in late stage drug development. </a:t>
            </a:r>
            <a:r>
              <a:rPr lang="en-US" sz="1200" i="1" dirty="0">
                <a:latin typeface="Arial" panose="020B0604020202020204" pitchFamily="34" charset="0"/>
                <a:cs typeface="Arial" panose="020B0604020202020204" pitchFamily="34" charset="0"/>
              </a:rPr>
              <a:t>Basic Clinical Pharmacology Toxicology. </a:t>
            </a:r>
            <a:r>
              <a:rPr lang="en-US" sz="1200" dirty="0">
                <a:latin typeface="Arial" panose="020B0604020202020204" pitchFamily="34" charset="0"/>
                <a:cs typeface="Arial" panose="020B0604020202020204" pitchFamily="34" charset="0"/>
              </a:rPr>
              <a:t>2005.</a:t>
            </a:r>
          </a:p>
          <a:p>
            <a:pPr marL="342900" indent="-342900" fontAlgn="base">
              <a:lnSpc>
                <a:spcPct val="114000"/>
              </a:lnSpc>
              <a:buAutoNum type="arabicPeriod"/>
            </a:pPr>
            <a:r>
              <a:rPr lang="en-US" sz="1200" dirty="0">
                <a:latin typeface="Arial" panose="020B0604020202020204" pitchFamily="34" charset="0"/>
                <a:cs typeface="Arial" panose="020B0604020202020204" pitchFamily="34" charset="0"/>
              </a:rPr>
              <a:t>Jiang K. </a:t>
            </a:r>
            <a:r>
              <a:rPr lang="en-US" sz="1200" dirty="0" err="1">
                <a:latin typeface="Arial" panose="020B0604020202020204" pitchFamily="34" charset="0"/>
                <a:cs typeface="Arial" panose="020B0604020202020204" pitchFamily="34" charset="0"/>
              </a:rPr>
              <a:t>Optmial</a:t>
            </a:r>
            <a:r>
              <a:rPr lang="en-US" sz="1200" dirty="0">
                <a:latin typeface="Arial" panose="020B0604020202020204" pitchFamily="34" charset="0"/>
                <a:cs typeface="Arial" panose="020B0604020202020204" pitchFamily="34" charset="0"/>
              </a:rPr>
              <a:t> Sample Sizes and Go/No-Go Decisions for Phase II/III Development Programs Based on Probability of Success. </a:t>
            </a:r>
            <a:r>
              <a:rPr lang="en-US" sz="1200" i="1" dirty="0">
                <a:latin typeface="Arial" panose="020B0604020202020204" pitchFamily="34" charset="0"/>
                <a:cs typeface="Arial" panose="020B0604020202020204" pitchFamily="34" charset="0"/>
              </a:rPr>
              <a:t>Statistics in Biopharmaceutical Research. </a:t>
            </a:r>
            <a:r>
              <a:rPr lang="en-US" sz="1200" dirty="0">
                <a:latin typeface="Arial" panose="020B0604020202020204" pitchFamily="34" charset="0"/>
                <a:cs typeface="Arial" panose="020B0604020202020204" pitchFamily="34" charset="0"/>
              </a:rPr>
              <a:t>2011.</a:t>
            </a:r>
          </a:p>
          <a:p>
            <a:pPr marL="342900" indent="-342900" fontAlgn="base">
              <a:lnSpc>
                <a:spcPct val="114000"/>
              </a:lnSpc>
              <a:buAutoNum type="arabicPeriod"/>
            </a:pPr>
            <a:r>
              <a:rPr lang="en-US" sz="1200" dirty="0" err="1">
                <a:latin typeface="Arial" panose="020B0604020202020204" pitchFamily="34" charset="0"/>
                <a:cs typeface="Arial" panose="020B0604020202020204" pitchFamily="34" charset="0"/>
              </a:rPr>
              <a:t>Gotte</a:t>
            </a:r>
            <a:r>
              <a:rPr lang="en-US" sz="1200" dirty="0">
                <a:latin typeface="Arial" panose="020B0604020202020204" pitchFamily="34" charset="0"/>
                <a:cs typeface="Arial" panose="020B0604020202020204" pitchFamily="34" charset="0"/>
              </a:rPr>
              <a:t> H, Schuler A, Kirchner M, </a:t>
            </a:r>
            <a:r>
              <a:rPr lang="en-US" sz="1200" dirty="0" err="1">
                <a:latin typeface="Arial" panose="020B0604020202020204" pitchFamily="34" charset="0"/>
                <a:cs typeface="Arial" panose="020B0604020202020204" pitchFamily="34" charset="0"/>
              </a:rPr>
              <a:t>Kieser</a:t>
            </a:r>
            <a:r>
              <a:rPr lang="en-US" sz="1200" dirty="0">
                <a:latin typeface="Arial" panose="020B0604020202020204" pitchFamily="34" charset="0"/>
                <a:cs typeface="Arial" panose="020B0604020202020204" pitchFamily="34" charset="0"/>
              </a:rPr>
              <a:t> M. Sample size planning for phase II trials based on success probabilities for phase III. </a:t>
            </a:r>
            <a:r>
              <a:rPr lang="en-US" sz="1200" i="1" dirty="0">
                <a:latin typeface="Arial" panose="020B0604020202020204" pitchFamily="34" charset="0"/>
                <a:cs typeface="Arial" panose="020B0604020202020204" pitchFamily="34" charset="0"/>
              </a:rPr>
              <a:t>Pharmaceutical Statistics. </a:t>
            </a:r>
            <a:r>
              <a:rPr lang="en-US" sz="1200" dirty="0">
                <a:latin typeface="Arial" panose="020B0604020202020204" pitchFamily="34" charset="0"/>
                <a:cs typeface="Arial" panose="020B0604020202020204" pitchFamily="34" charset="0"/>
              </a:rPr>
              <a:t>2015.</a:t>
            </a:r>
          </a:p>
          <a:p>
            <a:pPr marL="342900" indent="-342900" fontAlgn="base">
              <a:lnSpc>
                <a:spcPct val="114000"/>
              </a:lnSpc>
              <a:buAutoNum type="arabicPeriod"/>
            </a:pPr>
            <a:r>
              <a:rPr lang="en-US" sz="1200" dirty="0">
                <a:latin typeface="Arial" panose="020B0604020202020204" pitchFamily="34" charset="0"/>
                <a:cs typeface="Arial" panose="020B0604020202020204" pitchFamily="34" charset="0"/>
              </a:rPr>
              <a:t>Conaway MR, Petroni GR. The Impact of Early-Phase Trial Design in the Drug Development Process. </a:t>
            </a:r>
            <a:r>
              <a:rPr lang="en-US" sz="1200" i="1" dirty="0">
                <a:latin typeface="Arial" panose="020B0604020202020204" pitchFamily="34" charset="0"/>
                <a:cs typeface="Arial" panose="020B0604020202020204" pitchFamily="34" charset="0"/>
              </a:rPr>
              <a:t>Clinical Cancer Research. </a:t>
            </a:r>
            <a:r>
              <a:rPr lang="en-US" sz="1200" dirty="0">
                <a:latin typeface="Arial" panose="020B0604020202020204" pitchFamily="34" charset="0"/>
                <a:cs typeface="Arial" panose="020B0604020202020204" pitchFamily="34" charset="0"/>
              </a:rPr>
              <a:t>2019.</a:t>
            </a:r>
          </a:p>
          <a:p>
            <a:pPr marL="342900" indent="-342900" fontAlgn="base">
              <a:lnSpc>
                <a:spcPct val="114000"/>
              </a:lnSpc>
              <a:buAutoNum type="arabicPeriod"/>
            </a:pPr>
            <a:r>
              <a:rPr lang="en-US" sz="1200" dirty="0">
                <a:latin typeface="Arial" panose="020B0604020202020204" pitchFamily="34" charset="0"/>
                <a:cs typeface="Arial" panose="020B0604020202020204" pitchFamily="34" charset="0"/>
              </a:rPr>
              <a:t>Cheung, YK. Dose Finding by the Continual Reassessment Method. </a:t>
            </a:r>
            <a:r>
              <a:rPr lang="en-US" sz="1200" i="1" dirty="0">
                <a:latin typeface="Arial" panose="020B0604020202020204" pitchFamily="34" charset="0"/>
                <a:cs typeface="Arial" panose="020B0604020202020204" pitchFamily="34" charset="0"/>
              </a:rPr>
              <a:t>CRC Press. </a:t>
            </a:r>
            <a:r>
              <a:rPr lang="en-US" sz="1200" dirty="0">
                <a:latin typeface="Arial" panose="020B0604020202020204" pitchFamily="34" charset="0"/>
                <a:cs typeface="Arial" panose="020B0604020202020204" pitchFamily="34" charset="0"/>
              </a:rPr>
              <a:t>2011.</a:t>
            </a:r>
          </a:p>
          <a:p>
            <a:pPr marL="342900" indent="-342900" fontAlgn="base">
              <a:lnSpc>
                <a:spcPct val="114000"/>
              </a:lnSpc>
              <a:buAutoNum type="arabicPeriod"/>
            </a:pPr>
            <a:r>
              <a:rPr lang="en-US" sz="1200" dirty="0" err="1">
                <a:latin typeface="Arial" panose="020B0604020202020204" pitchFamily="34" charset="0"/>
                <a:cs typeface="Arial" panose="020B0604020202020204" pitchFamily="34" charset="0"/>
              </a:rPr>
              <a:t>Thall</a:t>
            </a:r>
            <a:r>
              <a:rPr lang="en-US" sz="1200" dirty="0">
                <a:latin typeface="Arial" panose="020B0604020202020204" pitchFamily="34" charset="0"/>
                <a:cs typeface="Arial" panose="020B0604020202020204" pitchFamily="34" charset="0"/>
              </a:rPr>
              <a:t> PF, Cook JD. Dose-Finding Based on Efficacy-Toxicity Trade-Offs. </a:t>
            </a:r>
            <a:r>
              <a:rPr lang="en-US" sz="1200" i="1" dirty="0">
                <a:latin typeface="Arial" panose="020B0604020202020204" pitchFamily="34" charset="0"/>
                <a:cs typeface="Arial" panose="020B0604020202020204" pitchFamily="34" charset="0"/>
              </a:rPr>
              <a:t>Biometrics. </a:t>
            </a:r>
            <a:r>
              <a:rPr lang="en-US" sz="1200" dirty="0">
                <a:latin typeface="Arial" panose="020B0604020202020204" pitchFamily="34" charset="0"/>
                <a:cs typeface="Arial" panose="020B0604020202020204" pitchFamily="34" charset="0"/>
              </a:rPr>
              <a:t>2004.</a:t>
            </a:r>
          </a:p>
          <a:p>
            <a:pPr marL="342900" indent="-342900" fontAlgn="base">
              <a:lnSpc>
                <a:spcPct val="114000"/>
              </a:lnSpc>
              <a:buAutoNum type="arabicPeriod"/>
            </a:pPr>
            <a:r>
              <a:rPr lang="en-US" sz="1200" dirty="0" err="1">
                <a:latin typeface="Arial" panose="020B0604020202020204" pitchFamily="34" charset="0"/>
                <a:cs typeface="Arial" panose="020B0604020202020204" pitchFamily="34" charset="0"/>
              </a:rPr>
              <a:t>Goutte</a:t>
            </a:r>
            <a:r>
              <a:rPr lang="en-US" sz="1200" dirty="0">
                <a:latin typeface="Arial" panose="020B0604020202020204" pitchFamily="34" charset="0"/>
                <a:cs typeface="Arial" panose="020B0604020202020204" pitchFamily="34" charset="0"/>
              </a:rPr>
              <a:t> C, </a:t>
            </a:r>
            <a:r>
              <a:rPr lang="en-US" sz="1200" dirty="0" err="1">
                <a:latin typeface="Arial" panose="020B0604020202020204" pitchFamily="34" charset="0"/>
                <a:cs typeface="Arial" panose="020B0604020202020204" pitchFamily="34" charset="0"/>
              </a:rPr>
              <a:t>Gaussier</a:t>
            </a:r>
            <a:r>
              <a:rPr lang="en-US" sz="1200" dirty="0">
                <a:latin typeface="Arial" panose="020B0604020202020204" pitchFamily="34" charset="0"/>
                <a:cs typeface="Arial" panose="020B0604020202020204" pitchFamily="34" charset="0"/>
              </a:rPr>
              <a:t> E. A Probabilistic Interpretation of Precision, Recall and F-score, with Implication for Evaluation. </a:t>
            </a:r>
            <a:r>
              <a:rPr lang="en-US" sz="1200" i="1" dirty="0">
                <a:latin typeface="Arial" panose="020B0604020202020204" pitchFamily="34" charset="0"/>
                <a:cs typeface="Arial" panose="020B0604020202020204" pitchFamily="34" charset="0"/>
              </a:rPr>
              <a:t>European Conference on Information Retrieval. </a:t>
            </a:r>
            <a:r>
              <a:rPr lang="en-US" sz="1200" dirty="0">
                <a:latin typeface="Arial" panose="020B0604020202020204" pitchFamily="34" charset="0"/>
                <a:cs typeface="Arial" panose="020B0604020202020204" pitchFamily="34" charset="0"/>
              </a:rPr>
              <a:t>2005.</a:t>
            </a:r>
          </a:p>
          <a:p>
            <a:pPr marL="342900" indent="-342900" fontAlgn="base">
              <a:lnSpc>
                <a:spcPct val="114000"/>
              </a:lnSpc>
              <a:buAutoNum type="arabicPeriod"/>
            </a:pP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59453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7E0B38A-BB59-C443-AA30-C585D14D5932}"/>
              </a:ext>
            </a:extLst>
          </p:cNvPr>
          <p:cNvSpPr txBox="1"/>
          <p:nvPr/>
        </p:nvSpPr>
        <p:spPr>
          <a:xfrm>
            <a:off x="371226" y="1898885"/>
            <a:ext cx="8100811" cy="369332"/>
          </a:xfrm>
          <a:prstGeom prst="rect">
            <a:avLst/>
          </a:prstGeom>
          <a:noFill/>
        </p:spPr>
        <p:txBody>
          <a:bodyPr wrap="square" lIns="91440" tIns="45720" rIns="91440" bIns="45720" rtlCol="0" anchor="t">
            <a:spAutoFit/>
          </a:bodyPr>
          <a:lstStyle/>
          <a:p>
            <a:pPr fontAlgn="base"/>
            <a:endParaRPr lang="en-US" dirty="0"/>
          </a:p>
        </p:txBody>
      </p:sp>
      <p:pic>
        <p:nvPicPr>
          <p:cNvPr id="3" name="Picture 2">
            <a:extLst>
              <a:ext uri="{FF2B5EF4-FFF2-40B4-BE49-F238E27FC236}">
                <a16:creationId xmlns:a16="http://schemas.microsoft.com/office/drawing/2014/main" id="{C817EB5F-D849-244A-BC0C-73D417034902}"/>
              </a:ext>
            </a:extLst>
          </p:cNvPr>
          <p:cNvPicPr>
            <a:picLocks noChangeAspect="1"/>
          </p:cNvPicPr>
          <p:nvPr/>
        </p:nvPicPr>
        <p:blipFill rotWithShape="1">
          <a:blip r:embed="rId3"/>
          <a:srcRect l="-1" r="-251" b="64466"/>
          <a:stretch/>
        </p:blipFill>
        <p:spPr>
          <a:xfrm>
            <a:off x="1632656" y="2619210"/>
            <a:ext cx="5952928" cy="1596682"/>
          </a:xfrm>
          <a:prstGeom prst="rect">
            <a:avLst/>
          </a:prstGeom>
        </p:spPr>
      </p:pic>
      <p:sp>
        <p:nvSpPr>
          <p:cNvPr id="5" name="Oval 4">
            <a:extLst>
              <a:ext uri="{FF2B5EF4-FFF2-40B4-BE49-F238E27FC236}">
                <a16:creationId xmlns:a16="http://schemas.microsoft.com/office/drawing/2014/main" id="{14396B5B-8424-C744-9D9A-80A044DB7228}"/>
              </a:ext>
            </a:extLst>
          </p:cNvPr>
          <p:cNvSpPr/>
          <p:nvPr/>
        </p:nvSpPr>
        <p:spPr>
          <a:xfrm>
            <a:off x="6405409" y="3890857"/>
            <a:ext cx="431455" cy="387585"/>
          </a:xfrm>
          <a:prstGeom prst="ellipse">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1846A6F1-0866-E84A-AD89-D500BEB38DE1}"/>
              </a:ext>
            </a:extLst>
          </p:cNvPr>
          <p:cNvSpPr/>
          <p:nvPr/>
        </p:nvSpPr>
        <p:spPr>
          <a:xfrm>
            <a:off x="6988339" y="3876596"/>
            <a:ext cx="445770" cy="387585"/>
          </a:xfrm>
          <a:prstGeom prst="ellipse">
            <a:avLst/>
          </a:prstGeom>
          <a:noFill/>
          <a:ln w="190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1DA3E439-ADD1-534D-8678-6909C69A502D}"/>
              </a:ext>
            </a:extLst>
          </p:cNvPr>
          <p:cNvCxnSpPr>
            <a:cxnSpLocks/>
          </p:cNvCxnSpPr>
          <p:nvPr/>
        </p:nvCxnSpPr>
        <p:spPr>
          <a:xfrm>
            <a:off x="613982" y="3987205"/>
            <a:ext cx="1018674" cy="0"/>
          </a:xfrm>
          <a:prstGeom prst="straightConnector1">
            <a:avLst/>
          </a:prstGeom>
          <a:ln w="38100">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6935CE6F-F1C0-8547-B961-BA7B162FB80F}"/>
              </a:ext>
            </a:extLst>
          </p:cNvPr>
          <p:cNvSpPr txBox="1"/>
          <p:nvPr/>
        </p:nvSpPr>
        <p:spPr>
          <a:xfrm>
            <a:off x="4578945" y="4388136"/>
            <a:ext cx="4565055" cy="215444"/>
          </a:xfrm>
          <a:prstGeom prst="rect">
            <a:avLst/>
          </a:prstGeom>
          <a:noFill/>
        </p:spPr>
        <p:txBody>
          <a:bodyPr wrap="square" rtlCol="0">
            <a:spAutoFit/>
          </a:bodyPr>
          <a:lstStyle/>
          <a:p>
            <a:pPr algn="r"/>
            <a:r>
              <a:rPr lang="en-US" sz="800" baseline="30000" dirty="0"/>
              <a:t>1</a:t>
            </a:r>
            <a:r>
              <a:rPr lang="en-US" sz="800" dirty="0"/>
              <a:t>Wong et al. </a:t>
            </a:r>
            <a:r>
              <a:rPr lang="en-US" sz="800" i="1" dirty="0"/>
              <a:t>Estimation of clinical trial success rates and related parameters. 2018.</a:t>
            </a:r>
            <a:endParaRPr lang="en-US" sz="800" dirty="0"/>
          </a:p>
        </p:txBody>
      </p:sp>
      <p:sp>
        <p:nvSpPr>
          <p:cNvPr id="13" name="Rectangle 12">
            <a:extLst>
              <a:ext uri="{FF2B5EF4-FFF2-40B4-BE49-F238E27FC236}">
                <a16:creationId xmlns:a16="http://schemas.microsoft.com/office/drawing/2014/main" id="{291C2464-F90B-7D4F-A763-8389D3AE094A}"/>
              </a:ext>
            </a:extLst>
          </p:cNvPr>
          <p:cNvSpPr>
            <a:spLocks noChangeAspect="1"/>
          </p:cNvSpPr>
          <p:nvPr/>
        </p:nvSpPr>
        <p:spPr>
          <a:xfrm>
            <a:off x="6417396" y="1154618"/>
            <a:ext cx="1569468" cy="48006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100" b="1" u="sng" dirty="0"/>
              <a:t>Phase III</a:t>
            </a:r>
          </a:p>
          <a:p>
            <a:pPr algn="ctr"/>
            <a:r>
              <a:rPr lang="en-US" sz="1100" dirty="0"/>
              <a:t>Confirmatory efficacy</a:t>
            </a:r>
          </a:p>
        </p:txBody>
      </p:sp>
      <p:sp>
        <p:nvSpPr>
          <p:cNvPr id="14" name="Rectangle 13">
            <a:extLst>
              <a:ext uri="{FF2B5EF4-FFF2-40B4-BE49-F238E27FC236}">
                <a16:creationId xmlns:a16="http://schemas.microsoft.com/office/drawing/2014/main" id="{0DA8653A-83B9-0845-9418-E324CBFBA8D7}"/>
              </a:ext>
            </a:extLst>
          </p:cNvPr>
          <p:cNvSpPr>
            <a:spLocks noChangeAspect="1"/>
          </p:cNvSpPr>
          <p:nvPr/>
        </p:nvSpPr>
        <p:spPr>
          <a:xfrm>
            <a:off x="3794211" y="1154618"/>
            <a:ext cx="1569468" cy="48006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100" b="1" u="sng" dirty="0"/>
              <a:t>Phase II</a:t>
            </a:r>
          </a:p>
          <a:p>
            <a:pPr algn="ctr"/>
            <a:r>
              <a:rPr lang="en-US" sz="1100" dirty="0"/>
              <a:t>Promising efficacy</a:t>
            </a:r>
          </a:p>
        </p:txBody>
      </p:sp>
      <p:sp>
        <p:nvSpPr>
          <p:cNvPr id="15" name="Rectangle 14">
            <a:extLst>
              <a:ext uri="{FF2B5EF4-FFF2-40B4-BE49-F238E27FC236}">
                <a16:creationId xmlns:a16="http://schemas.microsoft.com/office/drawing/2014/main" id="{C8C6D496-97BF-CB48-9039-82EE1BD0987D}"/>
              </a:ext>
            </a:extLst>
          </p:cNvPr>
          <p:cNvSpPr>
            <a:spLocks noChangeAspect="1"/>
          </p:cNvSpPr>
          <p:nvPr/>
        </p:nvSpPr>
        <p:spPr>
          <a:xfrm>
            <a:off x="1171026" y="1154618"/>
            <a:ext cx="1569468" cy="48006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100" b="1" u="sng" dirty="0"/>
              <a:t>Phase I</a:t>
            </a:r>
          </a:p>
          <a:p>
            <a:pPr algn="ctr"/>
            <a:r>
              <a:rPr lang="en-US" sz="1100" dirty="0"/>
              <a:t>Dose-finding</a:t>
            </a:r>
          </a:p>
        </p:txBody>
      </p:sp>
      <p:cxnSp>
        <p:nvCxnSpPr>
          <p:cNvPr id="16" name="Straight Arrow Connector 15">
            <a:extLst>
              <a:ext uri="{FF2B5EF4-FFF2-40B4-BE49-F238E27FC236}">
                <a16:creationId xmlns:a16="http://schemas.microsoft.com/office/drawing/2014/main" id="{50D3B9DC-E5B8-614B-807D-1143FBFBC6CA}"/>
              </a:ext>
            </a:extLst>
          </p:cNvPr>
          <p:cNvCxnSpPr>
            <a:cxnSpLocks noChangeAspect="1"/>
            <a:stCxn id="15" idx="3"/>
            <a:endCxn id="14" idx="1"/>
          </p:cNvCxnSpPr>
          <p:nvPr/>
        </p:nvCxnSpPr>
        <p:spPr>
          <a:xfrm>
            <a:off x="2740494" y="1394648"/>
            <a:ext cx="1053717" cy="0"/>
          </a:xfrm>
          <a:prstGeom prst="straightConnector1">
            <a:avLst/>
          </a:prstGeom>
          <a:ln w="19050">
            <a:tailEnd type="triangle"/>
          </a:ln>
        </p:spPr>
        <p:style>
          <a:lnRef idx="2">
            <a:schemeClr val="accent6"/>
          </a:lnRef>
          <a:fillRef idx="0">
            <a:schemeClr val="accent6"/>
          </a:fillRef>
          <a:effectRef idx="1">
            <a:schemeClr val="accent6"/>
          </a:effectRef>
          <a:fontRef idx="minor">
            <a:schemeClr val="tx1"/>
          </a:fontRef>
        </p:style>
      </p:cxnSp>
      <p:cxnSp>
        <p:nvCxnSpPr>
          <p:cNvPr id="19" name="Straight Arrow Connector 18">
            <a:extLst>
              <a:ext uri="{FF2B5EF4-FFF2-40B4-BE49-F238E27FC236}">
                <a16:creationId xmlns:a16="http://schemas.microsoft.com/office/drawing/2014/main" id="{BB7BDAC8-9664-504F-8889-8F799E3F4107}"/>
              </a:ext>
            </a:extLst>
          </p:cNvPr>
          <p:cNvCxnSpPr>
            <a:cxnSpLocks noChangeAspect="1"/>
            <a:stCxn id="14" idx="3"/>
            <a:endCxn id="13" idx="1"/>
          </p:cNvCxnSpPr>
          <p:nvPr/>
        </p:nvCxnSpPr>
        <p:spPr>
          <a:xfrm>
            <a:off x="5363679" y="1394648"/>
            <a:ext cx="1053717" cy="0"/>
          </a:xfrm>
          <a:prstGeom prst="straightConnector1">
            <a:avLst/>
          </a:prstGeom>
          <a:ln w="19050">
            <a:tailEnd type="triangle"/>
          </a:ln>
        </p:spPr>
        <p:style>
          <a:lnRef idx="2">
            <a:schemeClr val="accent6"/>
          </a:lnRef>
          <a:fillRef idx="0">
            <a:schemeClr val="accent6"/>
          </a:fillRef>
          <a:effectRef idx="1">
            <a:schemeClr val="accent6"/>
          </a:effectRef>
          <a:fontRef idx="minor">
            <a:schemeClr val="tx1"/>
          </a:fontRef>
        </p:style>
      </p:cxnSp>
      <p:sp>
        <p:nvSpPr>
          <p:cNvPr id="23" name="Rectangle 22">
            <a:extLst>
              <a:ext uri="{FF2B5EF4-FFF2-40B4-BE49-F238E27FC236}">
                <a16:creationId xmlns:a16="http://schemas.microsoft.com/office/drawing/2014/main" id="{03200AA0-456E-A346-B02B-1436A37D81CE}"/>
              </a:ext>
            </a:extLst>
          </p:cNvPr>
          <p:cNvSpPr>
            <a:spLocks noChangeAspect="1"/>
          </p:cNvSpPr>
          <p:nvPr/>
        </p:nvSpPr>
        <p:spPr>
          <a:xfrm>
            <a:off x="5449942" y="1697167"/>
            <a:ext cx="881189" cy="45720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tx1"/>
                </a:solidFill>
              </a:rPr>
              <a:t>Go/No-go</a:t>
            </a:r>
          </a:p>
        </p:txBody>
      </p:sp>
      <p:sp>
        <p:nvSpPr>
          <p:cNvPr id="24" name="Rectangle 23">
            <a:extLst>
              <a:ext uri="{FF2B5EF4-FFF2-40B4-BE49-F238E27FC236}">
                <a16:creationId xmlns:a16="http://schemas.microsoft.com/office/drawing/2014/main" id="{2244764F-F292-D745-B18B-1EEE9301ACE6}"/>
              </a:ext>
            </a:extLst>
          </p:cNvPr>
          <p:cNvSpPr>
            <a:spLocks noChangeAspect="1"/>
          </p:cNvSpPr>
          <p:nvPr/>
        </p:nvSpPr>
        <p:spPr>
          <a:xfrm>
            <a:off x="2826757" y="1697167"/>
            <a:ext cx="881189" cy="45720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tx1"/>
                </a:solidFill>
              </a:rPr>
              <a:t>Dose</a:t>
            </a:r>
          </a:p>
          <a:p>
            <a:pPr algn="ctr"/>
            <a:r>
              <a:rPr lang="en-US" sz="1300" dirty="0">
                <a:solidFill>
                  <a:schemeClr val="tx1"/>
                </a:solidFill>
              </a:rPr>
              <a:t>selection</a:t>
            </a:r>
          </a:p>
        </p:txBody>
      </p:sp>
      <p:sp>
        <p:nvSpPr>
          <p:cNvPr id="27" name="TextBox 26">
            <a:extLst>
              <a:ext uri="{FF2B5EF4-FFF2-40B4-BE49-F238E27FC236}">
                <a16:creationId xmlns:a16="http://schemas.microsoft.com/office/drawing/2014/main" id="{D72DD847-946D-F04A-92EA-C936FBAECA78}"/>
              </a:ext>
            </a:extLst>
          </p:cNvPr>
          <p:cNvSpPr txBox="1"/>
          <p:nvPr/>
        </p:nvSpPr>
        <p:spPr>
          <a:xfrm>
            <a:off x="369909" y="229196"/>
            <a:ext cx="8679961" cy="646331"/>
          </a:xfrm>
          <a:prstGeom prst="rect">
            <a:avLst/>
          </a:prstGeom>
          <a:noFill/>
        </p:spPr>
        <p:txBody>
          <a:bodyPr wrap="square" lIns="91440" tIns="45720" rIns="91440" bIns="45720" rtlCol="0" anchor="t">
            <a:spAutoFit/>
          </a:bodyPr>
          <a:lstStyle/>
          <a:p>
            <a:r>
              <a:rPr lang="en-US" sz="3600" b="1" dirty="0">
                <a:latin typeface="Arial"/>
                <a:cs typeface="Arial"/>
              </a:rPr>
              <a:t>Drug development and success rates</a:t>
            </a:r>
            <a:endParaRPr lang="en-US" sz="36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00040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646331"/>
          </a:xfrm>
          <a:prstGeom prst="rect">
            <a:avLst/>
          </a:prstGeom>
          <a:noFill/>
        </p:spPr>
        <p:txBody>
          <a:bodyPr wrap="square" lIns="91440" tIns="45720" rIns="91440" bIns="45720" rtlCol="0" anchor="t">
            <a:spAutoFit/>
          </a:bodyPr>
          <a:lstStyle/>
          <a:p>
            <a:r>
              <a:rPr lang="en-US" sz="3600" b="1" dirty="0">
                <a:latin typeface="Arial"/>
                <a:cs typeface="Arial"/>
              </a:rPr>
              <a:t>Improving inefficiencies</a:t>
            </a:r>
            <a:endParaRPr lang="en-US" sz="3600" b="1"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7E0B38A-BB59-C443-AA30-C585D14D5932}"/>
              </a:ext>
            </a:extLst>
          </p:cNvPr>
          <p:cNvSpPr txBox="1"/>
          <p:nvPr/>
        </p:nvSpPr>
        <p:spPr>
          <a:xfrm>
            <a:off x="369909" y="1287196"/>
            <a:ext cx="8100811" cy="1754326"/>
          </a:xfrm>
          <a:prstGeom prst="rect">
            <a:avLst/>
          </a:prstGeom>
          <a:noFill/>
        </p:spPr>
        <p:txBody>
          <a:bodyPr wrap="square" lIns="91440" tIns="45720" rIns="91440" bIns="45720" rtlCol="0" anchor="t">
            <a:spAutoFit/>
          </a:bodyPr>
          <a:lstStyle/>
          <a:p>
            <a:pPr fontAlgn="base"/>
            <a:r>
              <a:rPr lang="en-US" dirty="0">
                <a:latin typeface="Arial" panose="020B0604020202020204" pitchFamily="34" charset="0"/>
                <a:cs typeface="Arial" panose="020B0604020202020204" pitchFamily="34" charset="0"/>
              </a:rPr>
              <a:t>Novel clinical trial designs are developed and calibrated based on end-of-phase outcomes.</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What if we consider how the choices made in earlier phases affect the outcomes of later stages? This has been done for the phase II-III pipeline</a:t>
            </a:r>
            <a:r>
              <a:rPr lang="en-US" baseline="30000" dirty="0">
                <a:latin typeface="Arial" panose="020B0604020202020204" pitchFamily="34" charset="0"/>
                <a:cs typeface="Arial" panose="020B0604020202020204" pitchFamily="34" charset="0"/>
              </a:rPr>
              <a:t>2-4</a:t>
            </a:r>
            <a:r>
              <a:rPr lang="en-US" dirty="0">
                <a:latin typeface="Arial" panose="020B0604020202020204" pitchFamily="34" charset="0"/>
                <a:cs typeface="Arial" panose="020B0604020202020204" pitchFamily="34" charset="0"/>
              </a:rPr>
              <a:t>, but phase I is rarely incorporated.</a:t>
            </a:r>
          </a:p>
        </p:txBody>
      </p:sp>
    </p:spTree>
    <p:extLst>
      <p:ext uri="{BB962C8B-B14F-4D97-AF65-F5344CB8AC3E}">
        <p14:creationId xmlns:p14="http://schemas.microsoft.com/office/powerpoint/2010/main" val="1564657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830997"/>
          </a:xfrm>
          <a:prstGeom prst="rect">
            <a:avLst/>
          </a:prstGeom>
          <a:noFill/>
        </p:spPr>
        <p:txBody>
          <a:bodyPr wrap="square" lIns="91440" tIns="45720" rIns="91440" bIns="45720" rtlCol="0" anchor="t">
            <a:spAutoFit/>
          </a:bodyPr>
          <a:lstStyle/>
          <a:p>
            <a:r>
              <a:rPr lang="en-US" sz="2400" b="1" dirty="0">
                <a:latin typeface="Arial"/>
                <a:cs typeface="Arial"/>
              </a:rPr>
              <a:t>Conaway and Petroni. </a:t>
            </a:r>
            <a:r>
              <a:rPr lang="en-US" sz="2400" b="1" i="1" dirty="0">
                <a:latin typeface="Arial"/>
                <a:cs typeface="Arial"/>
              </a:rPr>
              <a:t>The Impact of Early-Phase Trial Design in the Drug Development Process. </a:t>
            </a:r>
            <a:r>
              <a:rPr lang="en-US" sz="2400" b="1" dirty="0">
                <a:latin typeface="Arial"/>
                <a:cs typeface="Arial"/>
              </a:rPr>
              <a:t>2019.</a:t>
            </a:r>
            <a:r>
              <a:rPr lang="en-US" sz="2400" b="1" baseline="30000" dirty="0">
                <a:latin typeface="Arial"/>
                <a:cs typeface="Arial"/>
              </a:rPr>
              <a:t>5</a:t>
            </a:r>
            <a:endParaRPr lang="en-US" sz="2400" b="1"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32123067-AF43-1B44-B759-8DC72FBA2F39}"/>
              </a:ext>
            </a:extLst>
          </p:cNvPr>
          <p:cNvPicPr>
            <a:picLocks noChangeAspect="1"/>
          </p:cNvPicPr>
          <p:nvPr/>
        </p:nvPicPr>
        <p:blipFill>
          <a:blip r:embed="rId3"/>
          <a:stretch>
            <a:fillRect/>
          </a:stretch>
        </p:blipFill>
        <p:spPr>
          <a:xfrm>
            <a:off x="0" y="1818360"/>
            <a:ext cx="5476240" cy="2057621"/>
          </a:xfrm>
          <a:prstGeom prst="rect">
            <a:avLst/>
          </a:prstGeom>
        </p:spPr>
      </p:pic>
      <p:pic>
        <p:nvPicPr>
          <p:cNvPr id="5" name="Picture 4">
            <a:extLst>
              <a:ext uri="{FF2B5EF4-FFF2-40B4-BE49-F238E27FC236}">
                <a16:creationId xmlns:a16="http://schemas.microsoft.com/office/drawing/2014/main" id="{E0DA2DAE-D4CA-4D47-98A9-C08C38918E3D}"/>
              </a:ext>
            </a:extLst>
          </p:cNvPr>
          <p:cNvPicPr>
            <a:picLocks noChangeAspect="1"/>
          </p:cNvPicPr>
          <p:nvPr/>
        </p:nvPicPr>
        <p:blipFill>
          <a:blip r:embed="rId4"/>
          <a:stretch>
            <a:fillRect/>
          </a:stretch>
        </p:blipFill>
        <p:spPr>
          <a:xfrm>
            <a:off x="5476240" y="1522908"/>
            <a:ext cx="3667760" cy="2648524"/>
          </a:xfrm>
          <a:prstGeom prst="rect">
            <a:avLst/>
          </a:prstGeom>
        </p:spPr>
      </p:pic>
      <p:sp>
        <p:nvSpPr>
          <p:cNvPr id="6" name="Rectangle 5">
            <a:extLst>
              <a:ext uri="{FF2B5EF4-FFF2-40B4-BE49-F238E27FC236}">
                <a16:creationId xmlns:a16="http://schemas.microsoft.com/office/drawing/2014/main" id="{40BB5697-642E-2144-BBB9-5DF55ADE18E9}"/>
              </a:ext>
            </a:extLst>
          </p:cNvPr>
          <p:cNvSpPr/>
          <p:nvPr/>
        </p:nvSpPr>
        <p:spPr>
          <a:xfrm>
            <a:off x="6738730" y="1620078"/>
            <a:ext cx="1381540" cy="2882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A34503CA-EE80-9E4C-BD9D-30D9C704EE15}"/>
              </a:ext>
            </a:extLst>
          </p:cNvPr>
          <p:cNvSpPr txBox="1"/>
          <p:nvPr/>
        </p:nvSpPr>
        <p:spPr>
          <a:xfrm>
            <a:off x="7783689" y="2703689"/>
            <a:ext cx="965200" cy="230832"/>
          </a:xfrm>
          <a:prstGeom prst="rect">
            <a:avLst/>
          </a:prstGeom>
          <a:noFill/>
        </p:spPr>
        <p:txBody>
          <a:bodyPr wrap="square" rtlCol="0">
            <a:spAutoFit/>
          </a:bodyPr>
          <a:lstStyle/>
          <a:p>
            <a:r>
              <a:rPr lang="en-US" sz="900" dirty="0"/>
              <a:t>Dose-response</a:t>
            </a:r>
          </a:p>
        </p:txBody>
      </p:sp>
      <p:sp>
        <p:nvSpPr>
          <p:cNvPr id="8" name="TextBox 7">
            <a:extLst>
              <a:ext uri="{FF2B5EF4-FFF2-40B4-BE49-F238E27FC236}">
                <a16:creationId xmlns:a16="http://schemas.microsoft.com/office/drawing/2014/main" id="{0735D3E9-13E5-8145-B787-F8B042ECF3A6}"/>
              </a:ext>
            </a:extLst>
          </p:cNvPr>
          <p:cNvSpPr txBox="1"/>
          <p:nvPr/>
        </p:nvSpPr>
        <p:spPr>
          <a:xfrm>
            <a:off x="6738730" y="3352801"/>
            <a:ext cx="965200" cy="230832"/>
          </a:xfrm>
          <a:prstGeom prst="rect">
            <a:avLst/>
          </a:prstGeom>
          <a:noFill/>
        </p:spPr>
        <p:txBody>
          <a:bodyPr wrap="square" rtlCol="0">
            <a:spAutoFit/>
          </a:bodyPr>
          <a:lstStyle/>
          <a:p>
            <a:r>
              <a:rPr lang="en-US" sz="900" dirty="0"/>
              <a:t>Dose-toxicity</a:t>
            </a:r>
          </a:p>
        </p:txBody>
      </p:sp>
    </p:spTree>
    <p:extLst>
      <p:ext uri="{BB962C8B-B14F-4D97-AF65-F5344CB8AC3E}">
        <p14:creationId xmlns:p14="http://schemas.microsoft.com/office/powerpoint/2010/main" val="1367800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646331"/>
          </a:xfrm>
          <a:prstGeom prst="rect">
            <a:avLst/>
          </a:prstGeom>
          <a:noFill/>
        </p:spPr>
        <p:txBody>
          <a:bodyPr wrap="square" lIns="91440" tIns="45720" rIns="91440" bIns="45720" rtlCol="0" anchor="t">
            <a:spAutoFit/>
          </a:bodyPr>
          <a:lstStyle/>
          <a:p>
            <a:r>
              <a:rPr lang="en-US" sz="3600" b="1" dirty="0">
                <a:latin typeface="Arial" panose="020B0604020202020204" pitchFamily="34" charset="0"/>
                <a:cs typeface="Arial" panose="020B0604020202020204" pitchFamily="34" charset="0"/>
              </a:rPr>
              <a:t>Methods</a:t>
            </a:r>
          </a:p>
        </p:txBody>
      </p:sp>
      <p:sp>
        <p:nvSpPr>
          <p:cNvPr id="4" name="TextBox 3">
            <a:extLst>
              <a:ext uri="{FF2B5EF4-FFF2-40B4-BE49-F238E27FC236}">
                <a16:creationId xmlns:a16="http://schemas.microsoft.com/office/drawing/2014/main" id="{B7E0B38A-BB59-C443-AA30-C585D14D5932}"/>
              </a:ext>
            </a:extLst>
          </p:cNvPr>
          <p:cNvSpPr txBox="1"/>
          <p:nvPr/>
        </p:nvSpPr>
        <p:spPr>
          <a:xfrm>
            <a:off x="371226" y="1657585"/>
            <a:ext cx="8100811" cy="369332"/>
          </a:xfrm>
          <a:prstGeom prst="rect">
            <a:avLst/>
          </a:prstGeom>
          <a:noFill/>
        </p:spPr>
        <p:txBody>
          <a:bodyPr wrap="square" lIns="91440" tIns="45720" rIns="91440" bIns="45720" rtlCol="0" anchor="t">
            <a:spAutoFit/>
          </a:bodyPr>
          <a:lstStyle/>
          <a:p>
            <a:pPr fontAlgn="base"/>
            <a:endParaRPr lang="en-US"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0ADAA6C8-755B-1A48-87DE-61DA7D04C741}"/>
              </a:ext>
            </a:extLst>
          </p:cNvPr>
          <p:cNvSpPr txBox="1"/>
          <p:nvPr/>
        </p:nvSpPr>
        <p:spPr>
          <a:xfrm>
            <a:off x="2859199" y="1081890"/>
            <a:ext cx="2870421" cy="369332"/>
          </a:xfrm>
          <a:prstGeom prst="rect">
            <a:avLst/>
          </a:prstGeom>
          <a:noFill/>
        </p:spPr>
        <p:txBody>
          <a:bodyPr wrap="square" rtlCol="0">
            <a:spAutoFit/>
          </a:bodyPr>
          <a:lstStyle/>
          <a:p>
            <a:pPr algn="ctr"/>
            <a:r>
              <a:rPr lang="en-US" b="1" dirty="0">
                <a:latin typeface="Arial" panose="020B0604020202020204" pitchFamily="34" charset="0"/>
                <a:cs typeface="Arial" panose="020B0604020202020204" pitchFamily="34" charset="0"/>
              </a:rPr>
              <a:t>Experimental agent</a:t>
            </a:r>
          </a:p>
        </p:txBody>
      </p:sp>
      <p:sp>
        <p:nvSpPr>
          <p:cNvPr id="7" name="TextBox 6">
            <a:extLst>
              <a:ext uri="{FF2B5EF4-FFF2-40B4-BE49-F238E27FC236}">
                <a16:creationId xmlns:a16="http://schemas.microsoft.com/office/drawing/2014/main" id="{E217DAA6-D9AE-4849-A02E-4D13AD50CB19}"/>
              </a:ext>
            </a:extLst>
          </p:cNvPr>
          <p:cNvSpPr txBox="1"/>
          <p:nvPr/>
        </p:nvSpPr>
        <p:spPr>
          <a:xfrm>
            <a:off x="4888106" y="2100058"/>
            <a:ext cx="3047295" cy="276999"/>
          </a:xfrm>
          <a:prstGeom prst="rect">
            <a:avLst/>
          </a:prstGeom>
          <a:noFill/>
        </p:spPr>
        <p:txBody>
          <a:bodyPr wrap="square" rtlCol="0">
            <a:spAutoFit/>
          </a:bodyPr>
          <a:lstStyle/>
          <a:p>
            <a:pPr algn="ctr"/>
            <a:r>
              <a:rPr lang="en-US" sz="1200" b="1" dirty="0">
                <a:latin typeface="Arial" panose="020B0604020202020204" pitchFamily="34" charset="0"/>
                <a:cs typeface="Arial" panose="020B0604020202020204" pitchFamily="34" charset="0"/>
              </a:rPr>
              <a:t>Ineffective drug</a:t>
            </a:r>
            <a:endParaRPr lang="en-US" sz="12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E86FE73A-CEF1-4641-A506-9DFF2FE80624}"/>
              </a:ext>
            </a:extLst>
          </p:cNvPr>
          <p:cNvSpPr txBox="1"/>
          <p:nvPr/>
        </p:nvSpPr>
        <p:spPr>
          <a:xfrm>
            <a:off x="898850" y="2094242"/>
            <a:ext cx="2870421" cy="276999"/>
          </a:xfrm>
          <a:prstGeom prst="rect">
            <a:avLst/>
          </a:prstGeom>
          <a:noFill/>
        </p:spPr>
        <p:txBody>
          <a:bodyPr wrap="square" rtlCol="0">
            <a:spAutoFit/>
          </a:bodyPr>
          <a:lstStyle/>
          <a:p>
            <a:pPr algn="ctr"/>
            <a:r>
              <a:rPr lang="en-US" sz="1200" b="1" dirty="0">
                <a:latin typeface="Arial" panose="020B0604020202020204" pitchFamily="34" charset="0"/>
                <a:cs typeface="Arial" panose="020B0604020202020204" pitchFamily="34" charset="0"/>
              </a:rPr>
              <a:t>Effective drug</a:t>
            </a:r>
            <a:endParaRPr lang="en-US" sz="12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1056B8A5-1D1F-0E4C-B5A9-D27E1C7905D7}"/>
              </a:ext>
            </a:extLst>
          </p:cNvPr>
          <p:cNvSpPr txBox="1"/>
          <p:nvPr/>
        </p:nvSpPr>
        <p:spPr>
          <a:xfrm>
            <a:off x="810413" y="2824633"/>
            <a:ext cx="3047295" cy="276999"/>
          </a:xfrm>
          <a:prstGeom prst="rect">
            <a:avLst/>
          </a:prstGeom>
          <a:noFill/>
        </p:spPr>
        <p:txBody>
          <a:bodyPr wrap="square" rtlCol="0">
            <a:spAutoFit/>
          </a:bodyPr>
          <a:lstStyle/>
          <a:p>
            <a:pPr algn="ctr"/>
            <a:r>
              <a:rPr lang="en-US" sz="1200" b="1" dirty="0">
                <a:latin typeface="Arial" panose="020B0604020202020204" pitchFamily="34" charset="0"/>
                <a:cs typeface="Arial" panose="020B0604020202020204" pitchFamily="34" charset="0"/>
              </a:rPr>
              <a:t>3 phase I-II pipelines</a:t>
            </a:r>
            <a:endParaRPr lang="en-US" sz="1200"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9E0E4AC3-B3C3-954D-8010-5168EFDD7B29}"/>
              </a:ext>
            </a:extLst>
          </p:cNvPr>
          <p:cNvSpPr txBox="1"/>
          <p:nvPr/>
        </p:nvSpPr>
        <p:spPr>
          <a:xfrm>
            <a:off x="4888106" y="2824633"/>
            <a:ext cx="3047295" cy="276999"/>
          </a:xfrm>
          <a:prstGeom prst="rect">
            <a:avLst/>
          </a:prstGeom>
          <a:noFill/>
        </p:spPr>
        <p:txBody>
          <a:bodyPr wrap="square" rtlCol="0">
            <a:spAutoFit/>
          </a:bodyPr>
          <a:lstStyle/>
          <a:p>
            <a:pPr algn="ctr"/>
            <a:r>
              <a:rPr lang="en-US" sz="1200" b="1" dirty="0">
                <a:latin typeface="Arial" panose="020B0604020202020204" pitchFamily="34" charset="0"/>
                <a:cs typeface="Arial" panose="020B0604020202020204" pitchFamily="34" charset="0"/>
              </a:rPr>
              <a:t>3 phase I-II pipelines</a:t>
            </a:r>
            <a:endParaRPr lang="en-US" sz="1200"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F0E4DC12-21F9-2847-A6B2-F43A3B0C07C0}"/>
              </a:ext>
            </a:extLst>
          </p:cNvPr>
          <p:cNvSpPr txBox="1"/>
          <p:nvPr/>
        </p:nvSpPr>
        <p:spPr>
          <a:xfrm>
            <a:off x="4888106" y="3555024"/>
            <a:ext cx="3047295" cy="276999"/>
          </a:xfrm>
          <a:prstGeom prst="rect">
            <a:avLst/>
          </a:prstGeom>
          <a:noFill/>
        </p:spPr>
        <p:txBody>
          <a:bodyPr wrap="square" rtlCol="0">
            <a:spAutoFit/>
          </a:bodyPr>
          <a:lstStyle/>
          <a:p>
            <a:pPr algn="ctr"/>
            <a:r>
              <a:rPr lang="en-US" sz="1200" b="1" dirty="0">
                <a:latin typeface="Arial" panose="020B0604020202020204" pitchFamily="34" charset="0"/>
                <a:cs typeface="Arial" panose="020B0604020202020204" pitchFamily="34" charset="0"/>
              </a:rPr>
              <a:t>5 dose-response scenarios</a:t>
            </a:r>
            <a:endParaRPr lang="en-US" sz="1200" dirty="0">
              <a:latin typeface="Arial" panose="020B0604020202020204" pitchFamily="34" charset="0"/>
              <a:cs typeface="Arial" panose="020B0604020202020204" pitchFamily="34" charset="0"/>
            </a:endParaRPr>
          </a:p>
        </p:txBody>
      </p:sp>
      <p:sp>
        <p:nvSpPr>
          <p:cNvPr id="12" name="TextBox 11">
            <a:extLst>
              <a:ext uri="{FF2B5EF4-FFF2-40B4-BE49-F238E27FC236}">
                <a16:creationId xmlns:a16="http://schemas.microsoft.com/office/drawing/2014/main" id="{5E0F5075-3915-A745-A23E-1DE26907F790}"/>
              </a:ext>
            </a:extLst>
          </p:cNvPr>
          <p:cNvSpPr txBox="1"/>
          <p:nvPr/>
        </p:nvSpPr>
        <p:spPr>
          <a:xfrm>
            <a:off x="810412" y="3555024"/>
            <a:ext cx="3047295" cy="276999"/>
          </a:xfrm>
          <a:prstGeom prst="rect">
            <a:avLst/>
          </a:prstGeom>
          <a:noFill/>
        </p:spPr>
        <p:txBody>
          <a:bodyPr wrap="square" rtlCol="0">
            <a:spAutoFit/>
          </a:bodyPr>
          <a:lstStyle/>
          <a:p>
            <a:pPr algn="ctr"/>
            <a:r>
              <a:rPr lang="en-US" sz="1200" b="1" dirty="0">
                <a:latin typeface="Arial" panose="020B0604020202020204" pitchFamily="34" charset="0"/>
                <a:cs typeface="Arial" panose="020B0604020202020204" pitchFamily="34" charset="0"/>
              </a:rPr>
              <a:t>5 dose-response scenarios</a:t>
            </a:r>
            <a:endParaRPr lang="en-US" sz="1200" dirty="0">
              <a:latin typeface="Arial" panose="020B0604020202020204" pitchFamily="34" charset="0"/>
              <a:cs typeface="Arial" panose="020B0604020202020204" pitchFamily="34" charset="0"/>
            </a:endParaRPr>
          </a:p>
        </p:txBody>
      </p:sp>
      <p:cxnSp>
        <p:nvCxnSpPr>
          <p:cNvPr id="14" name="Straight Arrow Connector 13">
            <a:extLst>
              <a:ext uri="{FF2B5EF4-FFF2-40B4-BE49-F238E27FC236}">
                <a16:creationId xmlns:a16="http://schemas.microsoft.com/office/drawing/2014/main" id="{F6626F4F-17CC-F24B-BCC1-ACA1E5A18155}"/>
              </a:ext>
            </a:extLst>
          </p:cNvPr>
          <p:cNvCxnSpPr>
            <a:cxnSpLocks/>
            <a:stCxn id="6" idx="2"/>
            <a:endCxn id="8" idx="0"/>
          </p:cNvCxnSpPr>
          <p:nvPr/>
        </p:nvCxnSpPr>
        <p:spPr>
          <a:xfrm flipH="1">
            <a:off x="2334061" y="1451222"/>
            <a:ext cx="1960349" cy="6430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318C8568-01A5-5D4C-9E4C-52147C5A1265}"/>
              </a:ext>
            </a:extLst>
          </p:cNvPr>
          <p:cNvCxnSpPr>
            <a:cxnSpLocks/>
            <a:stCxn id="6" idx="2"/>
            <a:endCxn id="7" idx="0"/>
          </p:cNvCxnSpPr>
          <p:nvPr/>
        </p:nvCxnSpPr>
        <p:spPr>
          <a:xfrm>
            <a:off x="4294410" y="1451222"/>
            <a:ext cx="2117344" cy="6488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EBAF01D5-4E78-CB41-93CE-761E4DC358E8}"/>
              </a:ext>
            </a:extLst>
          </p:cNvPr>
          <p:cNvCxnSpPr>
            <a:cxnSpLocks/>
            <a:stCxn id="8" idx="2"/>
            <a:endCxn id="9" idx="0"/>
          </p:cNvCxnSpPr>
          <p:nvPr/>
        </p:nvCxnSpPr>
        <p:spPr>
          <a:xfrm>
            <a:off x="2334061" y="2371241"/>
            <a:ext cx="0" cy="4533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024412CA-BA1D-CA42-9DD5-6569AAB1D6D3}"/>
              </a:ext>
            </a:extLst>
          </p:cNvPr>
          <p:cNvCxnSpPr>
            <a:cxnSpLocks/>
            <a:stCxn id="9" idx="2"/>
            <a:endCxn id="12" idx="0"/>
          </p:cNvCxnSpPr>
          <p:nvPr/>
        </p:nvCxnSpPr>
        <p:spPr>
          <a:xfrm flipH="1">
            <a:off x="2334060" y="3101632"/>
            <a:ext cx="1" cy="4533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5E844C24-F843-8047-964F-B09F89E53F24}"/>
              </a:ext>
            </a:extLst>
          </p:cNvPr>
          <p:cNvCxnSpPr>
            <a:cxnSpLocks/>
            <a:stCxn id="7" idx="2"/>
            <a:endCxn id="10" idx="0"/>
          </p:cNvCxnSpPr>
          <p:nvPr/>
        </p:nvCxnSpPr>
        <p:spPr>
          <a:xfrm>
            <a:off x="6411754" y="2377057"/>
            <a:ext cx="0" cy="44757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5D083AE1-854D-3340-985D-AE31C16223CD}"/>
              </a:ext>
            </a:extLst>
          </p:cNvPr>
          <p:cNvCxnSpPr>
            <a:cxnSpLocks/>
            <a:stCxn id="10" idx="2"/>
            <a:endCxn id="11" idx="0"/>
          </p:cNvCxnSpPr>
          <p:nvPr/>
        </p:nvCxnSpPr>
        <p:spPr>
          <a:xfrm>
            <a:off x="6411754" y="3101632"/>
            <a:ext cx="0" cy="4533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572790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646331"/>
          </a:xfrm>
          <a:prstGeom prst="rect">
            <a:avLst/>
          </a:prstGeom>
          <a:noFill/>
        </p:spPr>
        <p:txBody>
          <a:bodyPr wrap="square" lIns="91440" tIns="45720" rIns="91440" bIns="45720" rtlCol="0" anchor="t">
            <a:spAutoFit/>
          </a:bodyPr>
          <a:lstStyle/>
          <a:p>
            <a:r>
              <a:rPr lang="en-US" sz="3600" b="1" dirty="0">
                <a:latin typeface="Arial" panose="020B0604020202020204" pitchFamily="34" charset="0"/>
                <a:cs typeface="Arial" panose="020B0604020202020204" pitchFamily="34" charset="0"/>
              </a:rPr>
              <a:t>Definitions</a:t>
            </a:r>
          </a:p>
        </p:txBody>
      </p:sp>
      <p:graphicFrame>
        <p:nvGraphicFramePr>
          <p:cNvPr id="3" name="Table 2">
            <a:extLst>
              <a:ext uri="{FF2B5EF4-FFF2-40B4-BE49-F238E27FC236}">
                <a16:creationId xmlns:a16="http://schemas.microsoft.com/office/drawing/2014/main" id="{773D306D-7CA1-AF47-82DE-DE87CE3C6758}"/>
              </a:ext>
            </a:extLst>
          </p:cNvPr>
          <p:cNvGraphicFramePr>
            <a:graphicFrameLocks noGrp="1"/>
          </p:cNvGraphicFramePr>
          <p:nvPr>
            <p:extLst>
              <p:ext uri="{D42A27DB-BD31-4B8C-83A1-F6EECF244321}">
                <p14:modId xmlns:p14="http://schemas.microsoft.com/office/powerpoint/2010/main" val="3980351448"/>
              </p:ext>
            </p:extLst>
          </p:nvPr>
        </p:nvGraphicFramePr>
        <p:xfrm>
          <a:off x="1599303" y="1051558"/>
          <a:ext cx="6221171" cy="3148093"/>
        </p:xfrm>
        <a:graphic>
          <a:graphicData uri="http://schemas.openxmlformats.org/drawingml/2006/table">
            <a:tbl>
              <a:tblPr firstRow="1" firstCol="1" bandRow="1">
                <a:tableStyleId>{F5AB1C69-6EDB-4FF4-983F-18BD219EF322}</a:tableStyleId>
              </a:tblPr>
              <a:tblGrid>
                <a:gridCol w="2572260">
                  <a:extLst>
                    <a:ext uri="{9D8B030D-6E8A-4147-A177-3AD203B41FA5}">
                      <a16:colId xmlns:a16="http://schemas.microsoft.com/office/drawing/2014/main" val="3974417321"/>
                    </a:ext>
                  </a:extLst>
                </a:gridCol>
                <a:gridCol w="3648911">
                  <a:extLst>
                    <a:ext uri="{9D8B030D-6E8A-4147-A177-3AD203B41FA5}">
                      <a16:colId xmlns:a16="http://schemas.microsoft.com/office/drawing/2014/main" val="109433140"/>
                    </a:ext>
                  </a:extLst>
                </a:gridCol>
              </a:tblGrid>
              <a:tr h="334087">
                <a:tc>
                  <a:txBody>
                    <a:bodyPr/>
                    <a:lstStyle/>
                    <a:p>
                      <a:pPr>
                        <a:lnSpc>
                          <a:spcPct val="100000"/>
                        </a:lnSpc>
                        <a:spcAft>
                          <a:spcPts val="0"/>
                        </a:spcAft>
                      </a:pPr>
                      <a:r>
                        <a:rPr lang="en-US" sz="1400" dirty="0">
                          <a:solidFill>
                            <a:schemeClr val="tx1"/>
                          </a:solidFill>
                          <a:effectLst/>
                          <a:latin typeface="Arial" panose="020B0604020202020204" pitchFamily="34" charset="0"/>
                          <a:cs typeface="Arial" panose="020B0604020202020204" pitchFamily="34" charset="0"/>
                        </a:rPr>
                        <a:t>Term</a:t>
                      </a:r>
                      <a:endParaRPr lang="en-GB" sz="1200" dirty="0">
                        <a:solidFill>
                          <a:schemeClr val="tx1"/>
                        </a:solidFill>
                        <a:effectLst/>
                        <a:latin typeface="Arial" panose="020B0604020202020204" pitchFamily="34" charset="0"/>
                        <a:cs typeface="Arial" panose="020B0604020202020204" pitchFamily="34" charset="0"/>
                      </a:endParaRPr>
                    </a:p>
                    <a:p>
                      <a:pPr>
                        <a:lnSpc>
                          <a:spcPct val="100000"/>
                        </a:lnSpc>
                        <a:spcAft>
                          <a:spcPts val="0"/>
                        </a:spcAft>
                      </a:pPr>
                      <a:endParaRPr lang="en-US" sz="500" dirty="0">
                        <a:solidFill>
                          <a:schemeClr val="tx1"/>
                        </a:solidFill>
                        <a:effectLst/>
                        <a:latin typeface="Arial" panose="020B0604020202020204" pitchFamily="34" charset="0"/>
                        <a:cs typeface="Arial" panose="020B0604020202020204" pitchFamily="34" charset="0"/>
                      </a:endParaRPr>
                    </a:p>
                  </a:txBody>
                  <a:tcPr marL="68580" marR="68580" marT="0" marB="0"/>
                </a:tc>
                <a:tc>
                  <a:txBody>
                    <a:bodyPr/>
                    <a:lstStyle/>
                    <a:p>
                      <a:pPr>
                        <a:lnSpc>
                          <a:spcPct val="100000"/>
                        </a:lnSpc>
                        <a:spcAft>
                          <a:spcPts val="0"/>
                        </a:spcAft>
                      </a:pPr>
                      <a:r>
                        <a:rPr lang="en-US" sz="1400" dirty="0">
                          <a:solidFill>
                            <a:schemeClr val="tx1"/>
                          </a:solidFill>
                          <a:effectLst/>
                          <a:latin typeface="Arial" panose="020B0604020202020204" pitchFamily="34" charset="0"/>
                          <a:cs typeface="Arial" panose="020B0604020202020204" pitchFamily="34" charset="0"/>
                        </a:rPr>
                        <a:t>Definition</a:t>
                      </a:r>
                      <a:endPar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86778684"/>
                  </a:ext>
                </a:extLst>
              </a:tr>
              <a:tr h="422004">
                <a:tc>
                  <a:txBody>
                    <a:bodyPr/>
                    <a:lstStyle/>
                    <a:p>
                      <a:pPr>
                        <a:lnSpc>
                          <a:spcPct val="100000"/>
                        </a:lnSpc>
                        <a:spcAft>
                          <a:spcPts val="0"/>
                        </a:spcAft>
                      </a:pPr>
                      <a:r>
                        <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rPr>
                        <a:t>Effective drug</a:t>
                      </a:r>
                    </a:p>
                  </a:txBody>
                  <a:tcPr marL="68580" marR="68580" marT="0" marB="0"/>
                </a:tc>
                <a:tc>
                  <a:txBody>
                    <a:bodyPr/>
                    <a:lstStyle/>
                    <a:p>
                      <a:pPr>
                        <a:lnSpc>
                          <a:spcPct val="100000"/>
                        </a:lnSpc>
                        <a:spcAft>
                          <a:spcPts val="0"/>
                        </a:spcAft>
                      </a:pPr>
                      <a:r>
                        <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rPr>
                        <a:t>A drug for which there exists at least one safe and effective dose.</a:t>
                      </a:r>
                    </a:p>
                  </a:txBody>
                  <a:tcPr marL="68580" marR="68580" marT="0" marB="0"/>
                </a:tc>
                <a:extLst>
                  <a:ext uri="{0D108BD9-81ED-4DB2-BD59-A6C34878D82A}">
                    <a16:rowId xmlns:a16="http://schemas.microsoft.com/office/drawing/2014/main" val="1145165972"/>
                  </a:ext>
                </a:extLst>
              </a:tr>
              <a:tr h="422004">
                <a:tc>
                  <a:txBody>
                    <a:bodyPr/>
                    <a:lstStyle/>
                    <a:p>
                      <a:pPr>
                        <a:lnSpc>
                          <a:spcPct val="100000"/>
                        </a:lnSpc>
                        <a:spcAft>
                          <a:spcPts val="0"/>
                        </a:spcAft>
                      </a:pPr>
                      <a:r>
                        <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rPr>
                        <a:t>Ineffective drug</a:t>
                      </a:r>
                    </a:p>
                  </a:txBody>
                  <a:tcPr marL="68580" marR="68580" marT="0" marB="0"/>
                </a:tc>
                <a:tc>
                  <a:txBody>
                    <a:bodyPr/>
                    <a:lstStyle/>
                    <a:p>
                      <a:pPr>
                        <a:lnSpc>
                          <a:spcPct val="100000"/>
                        </a:lnSpc>
                        <a:spcAft>
                          <a:spcPts val="0"/>
                        </a:spcAft>
                      </a:pPr>
                      <a:r>
                        <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rPr>
                        <a:t>A drug for which there exists no safe and effective doses; all doses are ineffective and/or toxic.</a:t>
                      </a:r>
                    </a:p>
                  </a:txBody>
                  <a:tcPr marL="68580" marR="68580" marT="0" marB="0"/>
                </a:tc>
                <a:extLst>
                  <a:ext uri="{0D108BD9-81ED-4DB2-BD59-A6C34878D82A}">
                    <a16:rowId xmlns:a16="http://schemas.microsoft.com/office/drawing/2014/main" val="461393085"/>
                  </a:ext>
                </a:extLst>
              </a:tr>
              <a:tr h="422004">
                <a:tc>
                  <a:txBody>
                    <a:bodyPr/>
                    <a:lstStyle/>
                    <a:p>
                      <a:pPr>
                        <a:lnSpc>
                          <a:spcPct val="100000"/>
                        </a:lnSpc>
                        <a:spcAft>
                          <a:spcPts val="0"/>
                        </a:spcAft>
                      </a:pPr>
                      <a:r>
                        <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rPr>
                        <a:t>Dose-limiting toxicity (DLT)</a:t>
                      </a:r>
                    </a:p>
                  </a:txBody>
                  <a:tcPr marL="68580" marR="68580" marT="0" marB="0"/>
                </a:tc>
                <a:tc>
                  <a:txBody>
                    <a:bodyPr/>
                    <a:lstStyle/>
                    <a:p>
                      <a:pPr>
                        <a:lnSpc>
                          <a:spcPct val="100000"/>
                        </a:lnSpc>
                        <a:spcAft>
                          <a:spcPts val="0"/>
                        </a:spcAft>
                      </a:pPr>
                      <a:r>
                        <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rPr>
                        <a:t>An adverse event related to the drug that is severe enough to limit dose escalation.</a:t>
                      </a:r>
                    </a:p>
                  </a:txBody>
                  <a:tcPr marL="68580" marR="68580" marT="0" marB="0"/>
                </a:tc>
                <a:extLst>
                  <a:ext uri="{0D108BD9-81ED-4DB2-BD59-A6C34878D82A}">
                    <a16:rowId xmlns:a16="http://schemas.microsoft.com/office/drawing/2014/main" val="533714528"/>
                  </a:ext>
                </a:extLst>
              </a:tr>
              <a:tr h="422004">
                <a:tc>
                  <a:txBody>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rPr>
                        <a:t>Maximum tolerated dose (MTD)</a:t>
                      </a:r>
                    </a:p>
                  </a:txBody>
                  <a:tcPr marL="68580" marR="68580" marT="0" marB="0"/>
                </a:tc>
                <a:tc>
                  <a:txBody>
                    <a:bodyPr/>
                    <a:lstStyle/>
                    <a:p>
                      <a:pPr>
                        <a:lnSpc>
                          <a:spcPct val="100000"/>
                        </a:lnSpc>
                        <a:spcAft>
                          <a:spcPts val="0"/>
                        </a:spcAft>
                      </a:pPr>
                      <a:r>
                        <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rPr>
                        <a:t>The highest dose for which the DLT rate is acceptable.</a:t>
                      </a:r>
                    </a:p>
                    <a:p>
                      <a:pPr>
                        <a:lnSpc>
                          <a:spcPct val="100000"/>
                        </a:lnSpc>
                        <a:spcAft>
                          <a:spcPts val="0"/>
                        </a:spcAft>
                      </a:pPr>
                      <a:endPar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697829996"/>
                  </a:ext>
                </a:extLst>
              </a:tr>
              <a:tr h="422004">
                <a:tc>
                  <a:txBody>
                    <a:bodyPr/>
                    <a:lstStyle/>
                    <a:p>
                      <a:pPr>
                        <a:lnSpc>
                          <a:spcPct val="100000"/>
                        </a:lnSpc>
                        <a:spcAft>
                          <a:spcPts val="0"/>
                        </a:spcAft>
                      </a:pPr>
                      <a:r>
                        <a:rPr lang="en-US" sz="1200" dirty="0">
                          <a:solidFill>
                            <a:schemeClr val="tx1"/>
                          </a:solidFill>
                          <a:effectLst/>
                          <a:latin typeface="Arial" panose="020B0604020202020204" pitchFamily="34" charset="0"/>
                          <a:cs typeface="Arial" panose="020B0604020202020204" pitchFamily="34" charset="0"/>
                        </a:rPr>
                        <a:t>Recommended phase II dose (RP2D)</a:t>
                      </a:r>
                      <a:endPar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tc>
                  <a:txBody>
                    <a:bodyPr/>
                    <a:lstStyle/>
                    <a:p>
                      <a:pPr>
                        <a:lnSpc>
                          <a:spcPct val="100000"/>
                        </a:lnSpc>
                        <a:spcAft>
                          <a:spcPts val="0"/>
                        </a:spcAft>
                      </a:pPr>
                      <a:r>
                        <a:rPr lang="en-US" sz="1200" dirty="0">
                          <a:solidFill>
                            <a:schemeClr val="tx1"/>
                          </a:solidFill>
                          <a:effectLst/>
                          <a:latin typeface="Arial" panose="020B0604020202020204" pitchFamily="34" charset="0"/>
                          <a:cs typeface="Arial" panose="020B0604020202020204" pitchFamily="34" charset="0"/>
                        </a:rPr>
                        <a:t>The dose selected in phase I and carried forward to phase II. May or may not be the MTD.</a:t>
                      </a:r>
                      <a:endPar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047042102"/>
                  </a:ext>
                </a:extLst>
              </a:tr>
              <a:tr h="278882">
                <a:tc>
                  <a:txBody>
                    <a:bodyPr/>
                    <a:lstStyle/>
                    <a:p>
                      <a:pPr>
                        <a:lnSpc>
                          <a:spcPct val="100000"/>
                        </a:lnSpc>
                        <a:spcAft>
                          <a:spcPts val="0"/>
                        </a:spcAft>
                      </a:pPr>
                      <a:r>
                        <a:rPr lang="en-US" sz="1200" dirty="0">
                          <a:solidFill>
                            <a:schemeClr val="tx1"/>
                          </a:solidFill>
                          <a:effectLst/>
                          <a:latin typeface="Arial" panose="020B0604020202020204" pitchFamily="34" charset="0"/>
                          <a:cs typeface="Arial" panose="020B0604020202020204" pitchFamily="34" charset="0"/>
                        </a:rPr>
                        <a:t>Acceptable dose</a:t>
                      </a:r>
                    </a:p>
                  </a:txBody>
                  <a:tcPr marL="68580" marR="68580" marT="0" marB="0"/>
                </a:tc>
                <a:tc>
                  <a:txBody>
                    <a:bodyPr/>
                    <a:lstStyle/>
                    <a:p>
                      <a:pPr>
                        <a:lnSpc>
                          <a:spcPct val="100000"/>
                        </a:lnSpc>
                        <a:spcAft>
                          <a:spcPts val="0"/>
                        </a:spcAft>
                      </a:pPr>
                      <a:r>
                        <a:rPr lang="en-US" sz="1200" dirty="0">
                          <a:solidFill>
                            <a:schemeClr val="tx1"/>
                          </a:solidFill>
                          <a:effectLst/>
                          <a:latin typeface="Arial" panose="020B0604020202020204" pitchFamily="34" charset="0"/>
                          <a:cs typeface="Arial" panose="020B0604020202020204" pitchFamily="34" charset="0"/>
                        </a:rPr>
                        <a:t>Any effective dose that is also safe.</a:t>
                      </a:r>
                      <a:endPar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752862976"/>
                  </a:ext>
                </a:extLst>
              </a:tr>
              <a:tr h="298468">
                <a:tc>
                  <a:txBody>
                    <a:bodyPr/>
                    <a:lstStyle/>
                    <a:p>
                      <a:pPr>
                        <a:lnSpc>
                          <a:spcPct val="100000"/>
                        </a:lnSpc>
                        <a:spcAft>
                          <a:spcPts val="0"/>
                        </a:spcAft>
                      </a:pPr>
                      <a:r>
                        <a:rPr lang="en-US" sz="1200" dirty="0">
                          <a:solidFill>
                            <a:schemeClr val="tx1"/>
                          </a:solidFill>
                          <a:effectLst/>
                          <a:latin typeface="Arial" panose="020B0604020202020204" pitchFamily="34" charset="0"/>
                          <a:cs typeface="Arial" panose="020B0604020202020204" pitchFamily="34" charset="0"/>
                        </a:rPr>
                        <a:t>Best dose</a:t>
                      </a:r>
                    </a:p>
                  </a:txBody>
                  <a:tcPr marL="68580" marR="68580" marT="0" marB="0"/>
                </a:tc>
                <a:tc>
                  <a:txBody>
                    <a:bodyPr/>
                    <a:lstStyle/>
                    <a:p>
                      <a:pPr>
                        <a:lnSpc>
                          <a:spcPct val="100000"/>
                        </a:lnSpc>
                        <a:spcAft>
                          <a:spcPts val="0"/>
                        </a:spcAft>
                      </a:pPr>
                      <a:r>
                        <a:rPr lang="en-US" sz="1200" dirty="0">
                          <a:solidFill>
                            <a:schemeClr val="tx1"/>
                          </a:solidFill>
                          <a:effectLst/>
                          <a:latin typeface="Arial" panose="020B0604020202020204" pitchFamily="34" charset="0"/>
                          <a:cs typeface="Arial" panose="020B0604020202020204" pitchFamily="34" charset="0"/>
                        </a:rPr>
                        <a:t>The most effective dose that is also safe.</a:t>
                      </a:r>
                      <a:endParaRPr lang="en-GB" sz="1200" dirty="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746212866"/>
                  </a:ext>
                </a:extLst>
              </a:tr>
            </a:tbl>
          </a:graphicData>
        </a:graphic>
      </p:graphicFrame>
    </p:spTree>
    <p:extLst>
      <p:ext uri="{BB962C8B-B14F-4D97-AF65-F5344CB8AC3E}">
        <p14:creationId xmlns:p14="http://schemas.microsoft.com/office/powerpoint/2010/main" val="2013580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646331"/>
          </a:xfrm>
          <a:prstGeom prst="rect">
            <a:avLst/>
          </a:prstGeom>
          <a:noFill/>
        </p:spPr>
        <p:txBody>
          <a:bodyPr wrap="square" lIns="91440" tIns="45720" rIns="91440" bIns="45720" rtlCol="0" anchor="t">
            <a:spAutoFit/>
          </a:bodyPr>
          <a:lstStyle/>
          <a:p>
            <a:r>
              <a:rPr lang="en-US" sz="3600" b="1" dirty="0">
                <a:latin typeface="Arial" panose="020B0604020202020204" pitchFamily="34" charset="0"/>
                <a:cs typeface="Arial" panose="020B0604020202020204" pitchFamily="34" charset="0"/>
              </a:rPr>
              <a:t>Simulation framework</a:t>
            </a:r>
          </a:p>
        </p:txBody>
      </p:sp>
      <p:sp>
        <p:nvSpPr>
          <p:cNvPr id="5" name="Rectangle 4">
            <a:extLst>
              <a:ext uri="{FF2B5EF4-FFF2-40B4-BE49-F238E27FC236}">
                <a16:creationId xmlns:a16="http://schemas.microsoft.com/office/drawing/2014/main" id="{B5066491-D122-3246-9582-BE9F62A6E446}"/>
              </a:ext>
            </a:extLst>
          </p:cNvPr>
          <p:cNvSpPr/>
          <p:nvPr/>
        </p:nvSpPr>
        <p:spPr>
          <a:xfrm>
            <a:off x="452289" y="1375769"/>
            <a:ext cx="1540042" cy="1588168"/>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050" dirty="0">
                <a:latin typeface="Arial" panose="020B0604020202020204" pitchFamily="34" charset="0"/>
                <a:cs typeface="Arial" panose="020B0604020202020204" pitchFamily="34" charset="0"/>
              </a:rPr>
              <a:t>Dose-level toxicity</a:t>
            </a:r>
          </a:p>
          <a:p>
            <a:pPr marL="171450" indent="-171450">
              <a:buFont typeface="Arial" panose="020B0604020202020204" pitchFamily="34" charset="0"/>
              <a:buChar char="•"/>
            </a:pPr>
            <a:r>
              <a:rPr lang="en-US" sz="1050" dirty="0">
                <a:latin typeface="Arial" panose="020B0604020202020204" pitchFamily="34" charset="0"/>
                <a:cs typeface="Arial" panose="020B0604020202020204" pitchFamily="34" charset="0"/>
              </a:rPr>
              <a:t>Dose-level efficacy</a:t>
            </a:r>
          </a:p>
          <a:p>
            <a:pPr marL="171450" indent="-171450">
              <a:buFont typeface="Arial" panose="020B0604020202020204" pitchFamily="34" charset="0"/>
              <a:buChar char="•"/>
            </a:pPr>
            <a:r>
              <a:rPr lang="en-US" sz="1050" dirty="0">
                <a:latin typeface="Arial" panose="020B0604020202020204" pitchFamily="34" charset="0"/>
                <a:cs typeface="Arial" panose="020B0604020202020204" pitchFamily="34" charset="0"/>
              </a:rPr>
              <a:t>Number of doses</a:t>
            </a:r>
          </a:p>
        </p:txBody>
      </p:sp>
      <p:sp>
        <p:nvSpPr>
          <p:cNvPr id="6" name="Rectangle 5">
            <a:extLst>
              <a:ext uri="{FF2B5EF4-FFF2-40B4-BE49-F238E27FC236}">
                <a16:creationId xmlns:a16="http://schemas.microsoft.com/office/drawing/2014/main" id="{CA9E07C8-D325-6149-A3BE-A7AAD3C298C6}"/>
              </a:ext>
            </a:extLst>
          </p:cNvPr>
          <p:cNvSpPr/>
          <p:nvPr/>
        </p:nvSpPr>
        <p:spPr>
          <a:xfrm>
            <a:off x="3540649" y="1475303"/>
            <a:ext cx="719069" cy="511139"/>
          </a:xfrm>
          <a:prstGeom prst="rect">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latin typeface="Arial" panose="020B0604020202020204" pitchFamily="34" charset="0"/>
                <a:cs typeface="Arial" panose="020B0604020202020204" pitchFamily="34" charset="0"/>
              </a:rPr>
              <a:t>RP2D</a:t>
            </a:r>
          </a:p>
        </p:txBody>
      </p:sp>
      <p:sp>
        <p:nvSpPr>
          <p:cNvPr id="7" name="Rectangle 6">
            <a:extLst>
              <a:ext uri="{FF2B5EF4-FFF2-40B4-BE49-F238E27FC236}">
                <a16:creationId xmlns:a16="http://schemas.microsoft.com/office/drawing/2014/main" id="{799BE808-73C4-E642-B474-CFE8DDE75386}"/>
              </a:ext>
            </a:extLst>
          </p:cNvPr>
          <p:cNvSpPr/>
          <p:nvPr/>
        </p:nvSpPr>
        <p:spPr>
          <a:xfrm>
            <a:off x="3278657" y="2202133"/>
            <a:ext cx="1256993" cy="661051"/>
          </a:xfrm>
          <a:prstGeom prst="rect">
            <a:avLst/>
          </a:prstGeom>
          <a:solidFill>
            <a:schemeClr val="bg1">
              <a:lumMod val="50000"/>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latin typeface="Arial" panose="020B0604020202020204" pitchFamily="34" charset="0"/>
                <a:cs typeface="Arial" panose="020B0604020202020204" pitchFamily="34" charset="0"/>
              </a:rPr>
              <a:t>Phase II 𝛼 and power</a:t>
            </a:r>
          </a:p>
          <a:p>
            <a:pPr algn="ctr"/>
            <a:r>
              <a:rPr lang="en-US" sz="1050" dirty="0">
                <a:latin typeface="Arial" panose="020B0604020202020204" pitchFamily="34" charset="0"/>
                <a:cs typeface="Arial" panose="020B0604020202020204" pitchFamily="34" charset="0"/>
              </a:rPr>
              <a:t>(Sample size calculation)</a:t>
            </a:r>
          </a:p>
        </p:txBody>
      </p:sp>
      <p:sp>
        <p:nvSpPr>
          <p:cNvPr id="8" name="Rectangle 7">
            <a:extLst>
              <a:ext uri="{FF2B5EF4-FFF2-40B4-BE49-F238E27FC236}">
                <a16:creationId xmlns:a16="http://schemas.microsoft.com/office/drawing/2014/main" id="{77FA4B8D-ECBA-B246-8AA2-CAB58C9F4637}"/>
              </a:ext>
            </a:extLst>
          </p:cNvPr>
          <p:cNvSpPr/>
          <p:nvPr/>
        </p:nvSpPr>
        <p:spPr>
          <a:xfrm>
            <a:off x="5157177" y="1375769"/>
            <a:ext cx="1540042" cy="1588168"/>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r>
              <a:rPr lang="en-US" sz="1050" dirty="0">
                <a:latin typeface="Arial" panose="020B0604020202020204" pitchFamily="34" charset="0"/>
                <a:cs typeface="Arial" panose="020B0604020202020204" pitchFamily="34" charset="0"/>
              </a:rPr>
              <a:t>Phase II sample size</a:t>
            </a:r>
          </a:p>
          <a:p>
            <a:pPr marL="171450" indent="-171450">
              <a:buFont typeface="Arial" panose="020B0604020202020204" pitchFamily="34" charset="0"/>
              <a:buChar char="•"/>
            </a:pPr>
            <a:r>
              <a:rPr lang="en-US" sz="1050" dirty="0">
                <a:latin typeface="Arial" panose="020B0604020202020204" pitchFamily="34" charset="0"/>
                <a:cs typeface="Arial" panose="020B0604020202020204" pitchFamily="34" charset="0"/>
              </a:rPr>
              <a:t>Response rate for the RP2D</a:t>
            </a:r>
          </a:p>
        </p:txBody>
      </p:sp>
      <p:sp>
        <p:nvSpPr>
          <p:cNvPr id="9" name="Rectangle 8">
            <a:extLst>
              <a:ext uri="{FF2B5EF4-FFF2-40B4-BE49-F238E27FC236}">
                <a16:creationId xmlns:a16="http://schemas.microsoft.com/office/drawing/2014/main" id="{AEF1E4F9-45CB-544D-88A6-252044FAEB29}"/>
              </a:ext>
            </a:extLst>
          </p:cNvPr>
          <p:cNvSpPr/>
          <p:nvPr/>
        </p:nvSpPr>
        <p:spPr>
          <a:xfrm>
            <a:off x="7846283" y="1902158"/>
            <a:ext cx="744395" cy="535391"/>
          </a:xfrm>
          <a:prstGeom prst="rect">
            <a:avLst/>
          </a:prstGeom>
          <a:solidFill>
            <a:srgbClr val="C00000">
              <a:alpha val="5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latin typeface="Arial" panose="020B0604020202020204" pitchFamily="34" charset="0"/>
                <a:cs typeface="Arial" panose="020B0604020202020204" pitchFamily="34" charset="0"/>
              </a:rPr>
              <a:t>Go/no-go</a:t>
            </a:r>
          </a:p>
        </p:txBody>
      </p:sp>
      <p:cxnSp>
        <p:nvCxnSpPr>
          <p:cNvPr id="11" name="Straight Arrow Connector 10">
            <a:extLst>
              <a:ext uri="{FF2B5EF4-FFF2-40B4-BE49-F238E27FC236}">
                <a16:creationId xmlns:a16="http://schemas.microsoft.com/office/drawing/2014/main" id="{B863ECAE-0E2F-2E45-8A89-378D5834C284}"/>
              </a:ext>
            </a:extLst>
          </p:cNvPr>
          <p:cNvCxnSpPr>
            <a:cxnSpLocks/>
            <a:endCxn id="6" idx="1"/>
          </p:cNvCxnSpPr>
          <p:nvPr/>
        </p:nvCxnSpPr>
        <p:spPr>
          <a:xfrm>
            <a:off x="1992331" y="1730873"/>
            <a:ext cx="1548318"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0252A4D9-4C9D-9E41-AE04-1F838372E712}"/>
              </a:ext>
            </a:extLst>
          </p:cNvPr>
          <p:cNvCxnSpPr>
            <a:cxnSpLocks/>
            <a:stCxn id="29" idx="3"/>
            <a:endCxn id="8" idx="1"/>
          </p:cNvCxnSpPr>
          <p:nvPr/>
        </p:nvCxnSpPr>
        <p:spPr>
          <a:xfrm>
            <a:off x="4670205" y="2169853"/>
            <a:ext cx="486972" cy="0"/>
          </a:xfrm>
          <a:prstGeom prst="straightConnector1">
            <a:avLst/>
          </a:prstGeom>
          <a:ln>
            <a:prstDash val="dash"/>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6F4989F6-B8F8-6548-86F9-901B945BDA70}"/>
              </a:ext>
            </a:extLst>
          </p:cNvPr>
          <p:cNvCxnSpPr>
            <a:cxnSpLocks/>
            <a:stCxn id="8" idx="3"/>
            <a:endCxn id="9" idx="1"/>
          </p:cNvCxnSpPr>
          <p:nvPr/>
        </p:nvCxnSpPr>
        <p:spPr>
          <a:xfrm>
            <a:off x="6697219" y="2169853"/>
            <a:ext cx="1149064"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9" name="Rectangle 28">
            <a:extLst>
              <a:ext uri="{FF2B5EF4-FFF2-40B4-BE49-F238E27FC236}">
                <a16:creationId xmlns:a16="http://schemas.microsoft.com/office/drawing/2014/main" id="{093BB85F-2B93-A64E-AA37-8D5E889694F1}"/>
              </a:ext>
            </a:extLst>
          </p:cNvPr>
          <p:cNvSpPr/>
          <p:nvPr/>
        </p:nvSpPr>
        <p:spPr>
          <a:xfrm>
            <a:off x="3130163" y="1375769"/>
            <a:ext cx="1540042" cy="1588168"/>
          </a:xfrm>
          <a:prstGeom prst="rect">
            <a:avLst/>
          </a:prstGeom>
          <a:noFill/>
          <a:ln>
            <a:solidFill>
              <a:schemeClr val="tx1">
                <a:lumMod val="50000"/>
                <a:lumOff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endParaRPr lang="en-US" sz="1050" dirty="0">
              <a:latin typeface="Arial" panose="020B0604020202020204" pitchFamily="34" charset="0"/>
              <a:cs typeface="Arial" panose="020B0604020202020204" pitchFamily="34" charset="0"/>
            </a:endParaRPr>
          </a:p>
        </p:txBody>
      </p:sp>
      <p:sp>
        <p:nvSpPr>
          <p:cNvPr id="43" name="Rectangle 42">
            <a:extLst>
              <a:ext uri="{FF2B5EF4-FFF2-40B4-BE49-F238E27FC236}">
                <a16:creationId xmlns:a16="http://schemas.microsoft.com/office/drawing/2014/main" id="{5D36FB96-66CF-FE43-A044-51009909281A}"/>
              </a:ext>
            </a:extLst>
          </p:cNvPr>
          <p:cNvSpPr/>
          <p:nvPr/>
        </p:nvSpPr>
        <p:spPr>
          <a:xfrm>
            <a:off x="1992331" y="3237923"/>
            <a:ext cx="1286326" cy="9032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latin typeface="Arial" panose="020B0604020202020204" pitchFamily="34" charset="0"/>
                <a:cs typeface="Arial" panose="020B0604020202020204" pitchFamily="34" charset="0"/>
              </a:rPr>
              <a:t>Phase I</a:t>
            </a:r>
          </a:p>
        </p:txBody>
      </p:sp>
      <p:sp>
        <p:nvSpPr>
          <p:cNvPr id="44" name="Rectangle 43">
            <a:extLst>
              <a:ext uri="{FF2B5EF4-FFF2-40B4-BE49-F238E27FC236}">
                <a16:creationId xmlns:a16="http://schemas.microsoft.com/office/drawing/2014/main" id="{5CA9596D-7B85-4941-9C5B-755EF21BE47A}"/>
              </a:ext>
            </a:extLst>
          </p:cNvPr>
          <p:cNvSpPr/>
          <p:nvPr/>
        </p:nvSpPr>
        <p:spPr>
          <a:xfrm>
            <a:off x="6628588" y="3237923"/>
            <a:ext cx="1286326" cy="9032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ysClr val="windowText" lastClr="000000"/>
                </a:solidFill>
                <a:latin typeface="Arial" panose="020B0604020202020204" pitchFamily="34" charset="0"/>
                <a:cs typeface="Arial" panose="020B0604020202020204" pitchFamily="34" charset="0"/>
              </a:rPr>
              <a:t>Phase II</a:t>
            </a:r>
          </a:p>
        </p:txBody>
      </p:sp>
      <p:cxnSp>
        <p:nvCxnSpPr>
          <p:cNvPr id="46" name="Straight Connector 45">
            <a:extLst>
              <a:ext uri="{FF2B5EF4-FFF2-40B4-BE49-F238E27FC236}">
                <a16:creationId xmlns:a16="http://schemas.microsoft.com/office/drawing/2014/main" id="{FD496C36-7E0B-034E-B493-EE3EEFEABC13}"/>
              </a:ext>
            </a:extLst>
          </p:cNvPr>
          <p:cNvCxnSpPr>
            <a:cxnSpLocks/>
          </p:cNvCxnSpPr>
          <p:nvPr/>
        </p:nvCxnSpPr>
        <p:spPr>
          <a:xfrm flipV="1">
            <a:off x="2635494" y="1730873"/>
            <a:ext cx="0" cy="1737156"/>
          </a:xfrm>
          <a:prstGeom prst="line">
            <a:avLst/>
          </a:prstGeom>
        </p:spPr>
        <p:style>
          <a:lnRef idx="1">
            <a:schemeClr val="dk1"/>
          </a:lnRef>
          <a:fillRef idx="0">
            <a:schemeClr val="dk1"/>
          </a:fillRef>
          <a:effectRef idx="0">
            <a:schemeClr val="dk1"/>
          </a:effectRef>
          <a:fontRef idx="minor">
            <a:schemeClr val="tx1"/>
          </a:fontRef>
        </p:style>
      </p:cxnSp>
      <p:cxnSp>
        <p:nvCxnSpPr>
          <p:cNvPr id="49" name="Straight Connector 48">
            <a:extLst>
              <a:ext uri="{FF2B5EF4-FFF2-40B4-BE49-F238E27FC236}">
                <a16:creationId xmlns:a16="http://schemas.microsoft.com/office/drawing/2014/main" id="{BD5BFD28-C2A3-9E48-B374-EC2B0021DE7A}"/>
              </a:ext>
            </a:extLst>
          </p:cNvPr>
          <p:cNvCxnSpPr>
            <a:cxnSpLocks/>
          </p:cNvCxnSpPr>
          <p:nvPr/>
        </p:nvCxnSpPr>
        <p:spPr>
          <a:xfrm flipV="1">
            <a:off x="7271751" y="2169853"/>
            <a:ext cx="0" cy="1298176"/>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31962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646331"/>
          </a:xfrm>
          <a:prstGeom prst="rect">
            <a:avLst/>
          </a:prstGeom>
          <a:noFill/>
        </p:spPr>
        <p:txBody>
          <a:bodyPr wrap="square" lIns="91440" tIns="45720" rIns="91440" bIns="45720" rtlCol="0" anchor="t">
            <a:spAutoFit/>
          </a:bodyPr>
          <a:lstStyle/>
          <a:p>
            <a:r>
              <a:rPr lang="en-US" sz="3600" b="1" dirty="0">
                <a:latin typeface="Arial" panose="020B0604020202020204" pitchFamily="34" charset="0"/>
                <a:cs typeface="Arial" panose="020B0604020202020204" pitchFamily="34" charset="0"/>
              </a:rPr>
              <a:t>Trial designs and parameters</a:t>
            </a:r>
          </a:p>
        </p:txBody>
      </p:sp>
      <p:sp>
        <p:nvSpPr>
          <p:cNvPr id="4" name="TextBox 3">
            <a:extLst>
              <a:ext uri="{FF2B5EF4-FFF2-40B4-BE49-F238E27FC236}">
                <a16:creationId xmlns:a16="http://schemas.microsoft.com/office/drawing/2014/main" id="{B7E0B38A-BB59-C443-AA30-C585D14D5932}"/>
              </a:ext>
            </a:extLst>
          </p:cNvPr>
          <p:cNvSpPr txBox="1"/>
          <p:nvPr/>
        </p:nvSpPr>
        <p:spPr>
          <a:xfrm>
            <a:off x="371226" y="1657585"/>
            <a:ext cx="8100811" cy="369332"/>
          </a:xfrm>
          <a:prstGeom prst="rect">
            <a:avLst/>
          </a:prstGeom>
          <a:noFill/>
        </p:spPr>
        <p:txBody>
          <a:bodyPr wrap="square" lIns="91440" tIns="45720" rIns="91440" bIns="45720" rtlCol="0" anchor="t">
            <a:spAutoFit/>
          </a:bodyPr>
          <a:lstStyle/>
          <a:p>
            <a:pPr fontAlgn="base"/>
            <a:endParaRPr lang="en-US" dirty="0">
              <a:latin typeface="Arial" panose="020B060402020202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5D1AEAD0-B48E-9C4C-8AAF-DDB780D7C6C6}"/>
              </a:ext>
            </a:extLst>
          </p:cNvPr>
          <p:cNvGraphicFramePr>
            <a:graphicFrameLocks noGrp="1"/>
          </p:cNvGraphicFramePr>
          <p:nvPr>
            <p:extLst>
              <p:ext uri="{D42A27DB-BD31-4B8C-83A1-F6EECF244321}">
                <p14:modId xmlns:p14="http://schemas.microsoft.com/office/powerpoint/2010/main" val="3169053798"/>
              </p:ext>
            </p:extLst>
          </p:nvPr>
        </p:nvGraphicFramePr>
        <p:xfrm>
          <a:off x="3123388" y="902103"/>
          <a:ext cx="5926482" cy="3566619"/>
        </p:xfrm>
        <a:graphic>
          <a:graphicData uri="http://schemas.openxmlformats.org/drawingml/2006/table">
            <a:tbl>
              <a:tblPr firstRow="1" bandRow="1">
                <a:tableStyleId>{5940675A-B579-460E-94D1-54222C63F5DA}</a:tableStyleId>
              </a:tblPr>
              <a:tblGrid>
                <a:gridCol w="1647690">
                  <a:extLst>
                    <a:ext uri="{9D8B030D-6E8A-4147-A177-3AD203B41FA5}">
                      <a16:colId xmlns:a16="http://schemas.microsoft.com/office/drawing/2014/main" val="2585652008"/>
                    </a:ext>
                  </a:extLst>
                </a:gridCol>
                <a:gridCol w="1647690">
                  <a:extLst>
                    <a:ext uri="{9D8B030D-6E8A-4147-A177-3AD203B41FA5}">
                      <a16:colId xmlns:a16="http://schemas.microsoft.com/office/drawing/2014/main" val="2129700771"/>
                    </a:ext>
                  </a:extLst>
                </a:gridCol>
                <a:gridCol w="2631102">
                  <a:extLst>
                    <a:ext uri="{9D8B030D-6E8A-4147-A177-3AD203B41FA5}">
                      <a16:colId xmlns:a16="http://schemas.microsoft.com/office/drawing/2014/main" val="1950664132"/>
                    </a:ext>
                  </a:extLst>
                </a:gridCol>
              </a:tblGrid>
              <a:tr h="294691">
                <a:tc>
                  <a:txBody>
                    <a:bodyPr/>
                    <a:lstStyle/>
                    <a:p>
                      <a:pPr algn="ctr"/>
                      <a:r>
                        <a:rPr lang="en-US" sz="1200" b="1" dirty="0">
                          <a:latin typeface="Arial" panose="020B0604020202020204" pitchFamily="34" charset="0"/>
                          <a:cs typeface="Arial" panose="020B0604020202020204" pitchFamily="34" charset="0"/>
                        </a:rPr>
                        <a:t>Parameter</a:t>
                      </a:r>
                    </a:p>
                  </a:txBody>
                  <a:tcPr/>
                </a:tc>
                <a:tc>
                  <a:txBody>
                    <a:bodyPr/>
                    <a:lstStyle/>
                    <a:p>
                      <a:pPr algn="ctr"/>
                      <a:r>
                        <a:rPr lang="en-US" sz="1200" b="1" dirty="0">
                          <a:latin typeface="Arial" panose="020B0604020202020204" pitchFamily="34" charset="0"/>
                          <a:cs typeface="Arial" panose="020B0604020202020204" pitchFamily="34" charset="0"/>
                        </a:rPr>
                        <a:t>Value</a:t>
                      </a:r>
                    </a:p>
                  </a:txBody>
                  <a:tcPr/>
                </a:tc>
                <a:tc>
                  <a:txBody>
                    <a:bodyPr/>
                    <a:lstStyle/>
                    <a:p>
                      <a:pPr algn="ctr"/>
                      <a:r>
                        <a:rPr lang="en-US" sz="1200" b="1" dirty="0">
                          <a:latin typeface="Arial" panose="020B0604020202020204" pitchFamily="34" charset="0"/>
                          <a:cs typeface="Arial" panose="020B0604020202020204" pitchFamily="34" charset="0"/>
                        </a:rPr>
                        <a:t>Notes/Assumptions</a:t>
                      </a:r>
                    </a:p>
                  </a:txBody>
                  <a:tcPr/>
                </a:tc>
                <a:extLst>
                  <a:ext uri="{0D108BD9-81ED-4DB2-BD59-A6C34878D82A}">
                    <a16:rowId xmlns:a16="http://schemas.microsoft.com/office/drawing/2014/main" val="2172444165"/>
                  </a:ext>
                </a:extLst>
              </a:tr>
              <a:tr h="294691">
                <a:tc>
                  <a:txBody>
                    <a:bodyPr/>
                    <a:lstStyle/>
                    <a:p>
                      <a:r>
                        <a:rPr lang="en-US" sz="1200" b="1" dirty="0">
                          <a:latin typeface="Arial" panose="020B0604020202020204" pitchFamily="34" charset="0"/>
                          <a:cs typeface="Arial" panose="020B0604020202020204" pitchFamily="34" charset="0"/>
                        </a:rPr>
                        <a:t>Doses</a:t>
                      </a:r>
                    </a:p>
                  </a:txBody>
                  <a:tcPr/>
                </a:tc>
                <a:tc>
                  <a:txBody>
                    <a:bodyPr/>
                    <a:lstStyle/>
                    <a:p>
                      <a:pPr algn="ctr"/>
                      <a:r>
                        <a:rPr lang="en-US" sz="1200" dirty="0">
                          <a:latin typeface="Arial" panose="020B0604020202020204" pitchFamily="34" charset="0"/>
                          <a:cs typeface="Arial" panose="020B0604020202020204" pitchFamily="34" charset="0"/>
                        </a:rPr>
                        <a:t>5</a:t>
                      </a:r>
                    </a:p>
                  </a:txBody>
                  <a:tcPr/>
                </a:tc>
                <a:tc>
                  <a:txBody>
                    <a:bodyPr/>
                    <a:lstStyle/>
                    <a:p>
                      <a:pPr algn="ctr"/>
                      <a:r>
                        <a:rPr lang="en-US" sz="1200" dirty="0">
                          <a:latin typeface="Arial" panose="020B0604020202020204" pitchFamily="34" charset="0"/>
                          <a:cs typeface="Arial" panose="020B0604020202020204" pitchFamily="34" charset="0"/>
                        </a:rPr>
                        <a:t>--</a:t>
                      </a:r>
                    </a:p>
                  </a:txBody>
                  <a:tcPr/>
                </a:tc>
                <a:extLst>
                  <a:ext uri="{0D108BD9-81ED-4DB2-BD59-A6C34878D82A}">
                    <a16:rowId xmlns:a16="http://schemas.microsoft.com/office/drawing/2014/main" val="1664232677"/>
                  </a:ext>
                </a:extLst>
              </a:tr>
              <a:tr h="294691">
                <a:tc>
                  <a:txBody>
                    <a:bodyPr/>
                    <a:lstStyle/>
                    <a:p>
                      <a:r>
                        <a:rPr lang="en-US" sz="1200" b="1" dirty="0">
                          <a:latin typeface="Arial" panose="020B0604020202020204" pitchFamily="34" charset="0"/>
                          <a:cs typeface="Arial" panose="020B0604020202020204" pitchFamily="34" charset="0"/>
                        </a:rPr>
                        <a:t>MTD guess</a:t>
                      </a:r>
                    </a:p>
                  </a:txBody>
                  <a:tcPr/>
                </a:tc>
                <a:tc>
                  <a:txBody>
                    <a:bodyPr/>
                    <a:lstStyle/>
                    <a:p>
                      <a:pPr algn="ctr"/>
                      <a:r>
                        <a:rPr lang="en-US" sz="1200" dirty="0">
                          <a:latin typeface="Arial" panose="020B0604020202020204" pitchFamily="34" charset="0"/>
                          <a:cs typeface="Arial" panose="020B0604020202020204" pitchFamily="34" charset="0"/>
                        </a:rPr>
                        <a:t>3</a:t>
                      </a:r>
                    </a:p>
                  </a:txBody>
                  <a:tcPr/>
                </a:tc>
                <a:tc>
                  <a:txBody>
                    <a:bodyPr/>
                    <a:lstStyle/>
                    <a:p>
                      <a:pPr algn="ctr"/>
                      <a:r>
                        <a:rPr lang="en-US" sz="1200" dirty="0">
                          <a:latin typeface="Arial" panose="020B0604020202020204" pitchFamily="34" charset="0"/>
                          <a:cs typeface="Arial" panose="020B0604020202020204" pitchFamily="34" charset="0"/>
                        </a:rPr>
                        <a:t>For CRM.</a:t>
                      </a:r>
                    </a:p>
                  </a:txBody>
                  <a:tcPr/>
                </a:tc>
                <a:extLst>
                  <a:ext uri="{0D108BD9-81ED-4DB2-BD59-A6C34878D82A}">
                    <a16:rowId xmlns:a16="http://schemas.microsoft.com/office/drawing/2014/main" val="2586284726"/>
                  </a:ext>
                </a:extLst>
              </a:tr>
              <a:tr h="294691">
                <a:tc>
                  <a:txBody>
                    <a:bodyPr/>
                    <a:lstStyle/>
                    <a:p>
                      <a:r>
                        <a:rPr lang="en-US" sz="1200" b="1" dirty="0">
                          <a:latin typeface="Arial" panose="020B0604020202020204" pitchFamily="34" charset="0"/>
                          <a:cs typeface="Arial" panose="020B0604020202020204" pitchFamily="34" charset="0"/>
                        </a:rPr>
                        <a:t>Target toxicity</a:t>
                      </a:r>
                    </a:p>
                  </a:txBody>
                  <a:tcPr/>
                </a:tc>
                <a:tc>
                  <a:txBody>
                    <a:bodyPr/>
                    <a:lstStyle/>
                    <a:p>
                      <a:pPr algn="ctr"/>
                      <a:r>
                        <a:rPr lang="en-US" sz="1200" dirty="0">
                          <a:latin typeface="Arial" panose="020B0604020202020204" pitchFamily="34" charset="0"/>
                          <a:cs typeface="Arial" panose="020B0604020202020204" pitchFamily="34" charset="0"/>
                        </a:rPr>
                        <a:t>0.25</a:t>
                      </a:r>
                    </a:p>
                  </a:txBody>
                  <a:tcPr/>
                </a:tc>
                <a:tc>
                  <a:txBody>
                    <a:bodyPr/>
                    <a:lstStyle/>
                    <a:p>
                      <a:pPr algn="ctr"/>
                      <a:r>
                        <a:rPr lang="en-US" sz="1200" dirty="0">
                          <a:latin typeface="Arial" panose="020B0604020202020204" pitchFamily="34" charset="0"/>
                          <a:cs typeface="Arial" panose="020B0604020202020204" pitchFamily="34" charset="0"/>
                        </a:rPr>
                        <a:t>For CRM.</a:t>
                      </a:r>
                    </a:p>
                  </a:txBody>
                  <a:tcPr/>
                </a:tc>
                <a:extLst>
                  <a:ext uri="{0D108BD9-81ED-4DB2-BD59-A6C34878D82A}">
                    <a16:rowId xmlns:a16="http://schemas.microsoft.com/office/drawing/2014/main" val="3907527999"/>
                  </a:ext>
                </a:extLst>
              </a:tr>
              <a:tr h="294691">
                <a:tc>
                  <a:txBody>
                    <a:bodyPr/>
                    <a:lstStyle/>
                    <a:p>
                      <a:r>
                        <a:rPr lang="en-US" sz="1200" b="1" dirty="0">
                          <a:latin typeface="Arial" panose="020B0604020202020204" pitchFamily="34" charset="0"/>
                          <a:cs typeface="Arial" panose="020B0604020202020204" pitchFamily="34" charset="0"/>
                        </a:rPr>
                        <a:t>Maximum phase I N</a:t>
                      </a:r>
                    </a:p>
                  </a:txBody>
                  <a:tcPr/>
                </a:tc>
                <a:tc>
                  <a:txBody>
                    <a:bodyPr/>
                    <a:lstStyle/>
                    <a:p>
                      <a:pPr algn="ctr"/>
                      <a:r>
                        <a:rPr lang="en-US" sz="1200" dirty="0">
                          <a:latin typeface="Arial" panose="020B0604020202020204" pitchFamily="34" charset="0"/>
                          <a:cs typeface="Arial" panose="020B0604020202020204" pitchFamily="34" charset="0"/>
                        </a:rPr>
                        <a:t>33</a:t>
                      </a:r>
                    </a:p>
                  </a:txBody>
                  <a:tcPr/>
                </a:tc>
                <a:tc>
                  <a:txBody>
                    <a:bodyPr/>
                    <a:lstStyle/>
                    <a:p>
                      <a:pPr marL="0" indent="0" algn="ctr">
                        <a:tabLst/>
                      </a:pPr>
                      <a:r>
                        <a:rPr lang="en-US" sz="1200" dirty="0">
                          <a:latin typeface="Arial" panose="020B0604020202020204" pitchFamily="34" charset="0"/>
                          <a:cs typeface="Arial" panose="020B0604020202020204" pitchFamily="34" charset="0"/>
                        </a:rPr>
                        <a:t>--</a:t>
                      </a:r>
                    </a:p>
                  </a:txBody>
                  <a:tcPr/>
                </a:tc>
                <a:extLst>
                  <a:ext uri="{0D108BD9-81ED-4DB2-BD59-A6C34878D82A}">
                    <a16:rowId xmlns:a16="http://schemas.microsoft.com/office/drawing/2014/main" val="3488655029"/>
                  </a:ext>
                </a:extLst>
              </a:tr>
              <a:tr h="441461">
                <a:tc>
                  <a:txBody>
                    <a:bodyPr/>
                    <a:lstStyle/>
                    <a:p>
                      <a:r>
                        <a:rPr lang="en-US" sz="1200" b="1" dirty="0">
                          <a:latin typeface="Arial" panose="020B0604020202020204" pitchFamily="34" charset="0"/>
                          <a:cs typeface="Arial" panose="020B0604020202020204" pitchFamily="34" charset="0"/>
                        </a:rPr>
                        <a:t>Historical control</a:t>
                      </a:r>
                    </a:p>
                  </a:txBody>
                  <a:tcPr/>
                </a:tc>
                <a:tc>
                  <a:txBody>
                    <a:bodyPr/>
                    <a:lstStyle/>
                    <a:p>
                      <a:pPr algn="ctr"/>
                      <a:r>
                        <a:rPr lang="en-US" sz="1200" dirty="0">
                          <a:latin typeface="Arial" panose="020B0604020202020204" pitchFamily="34" charset="0"/>
                          <a:cs typeface="Arial" panose="020B0604020202020204" pitchFamily="34" charset="0"/>
                        </a:rPr>
                        <a:t>0.4</a:t>
                      </a:r>
                    </a:p>
                  </a:txBody>
                  <a:tcPr/>
                </a:tc>
                <a:tc>
                  <a:txBody>
                    <a:bodyPr/>
                    <a:lstStyle/>
                    <a:p>
                      <a:pPr algn="ctr"/>
                      <a:r>
                        <a:rPr lang="en-US" sz="1200" dirty="0">
                          <a:latin typeface="Arial" panose="020B0604020202020204" pitchFamily="34" charset="0"/>
                          <a:cs typeface="Arial" panose="020B0604020202020204" pitchFamily="34" charset="0"/>
                        </a:rPr>
                        <a:t>This is the true response rate for the control.</a:t>
                      </a:r>
                    </a:p>
                  </a:txBody>
                  <a:tcPr/>
                </a:tc>
                <a:extLst>
                  <a:ext uri="{0D108BD9-81ED-4DB2-BD59-A6C34878D82A}">
                    <a16:rowId xmlns:a16="http://schemas.microsoft.com/office/drawing/2014/main" val="3841717751"/>
                  </a:ext>
                </a:extLst>
              </a:tr>
              <a:tr h="294691">
                <a:tc>
                  <a:txBody>
                    <a:bodyPr/>
                    <a:lstStyle/>
                    <a:p>
                      <a:r>
                        <a:rPr lang="en-US" sz="1200" b="1" dirty="0">
                          <a:latin typeface="Arial" panose="020B0604020202020204" pitchFamily="34" charset="0"/>
                          <a:cs typeface="Arial" panose="020B0604020202020204" pitchFamily="34" charset="0"/>
                        </a:rPr>
                        <a:t>Target effect size</a:t>
                      </a:r>
                    </a:p>
                  </a:txBody>
                  <a:tcPr/>
                </a:tc>
                <a:tc>
                  <a:txBody>
                    <a:bodyPr/>
                    <a:lstStyle/>
                    <a:p>
                      <a:pPr algn="ctr"/>
                      <a:r>
                        <a:rPr lang="en-US" sz="1200" dirty="0">
                          <a:latin typeface="Arial" panose="020B0604020202020204" pitchFamily="34" charset="0"/>
                          <a:cs typeface="Arial" panose="020B0604020202020204" pitchFamily="34" charset="0"/>
                        </a:rPr>
                        <a:t>0.2</a:t>
                      </a:r>
                    </a:p>
                  </a:txBody>
                  <a:tcPr/>
                </a:tc>
                <a:tc>
                  <a:txBody>
                    <a:bodyPr/>
                    <a:lstStyle/>
                    <a:p>
                      <a:pPr algn="ctr"/>
                      <a:r>
                        <a:rPr lang="en-US" sz="1200" dirty="0">
                          <a:latin typeface="Arial" panose="020B0604020202020204" pitchFamily="34" charset="0"/>
                          <a:cs typeface="Arial" panose="020B0604020202020204" pitchFamily="34" charset="0"/>
                        </a:rPr>
                        <a:t>This is clinically meaningful.</a:t>
                      </a:r>
                    </a:p>
                  </a:txBody>
                  <a:tcPr/>
                </a:tc>
                <a:extLst>
                  <a:ext uri="{0D108BD9-81ED-4DB2-BD59-A6C34878D82A}">
                    <a16:rowId xmlns:a16="http://schemas.microsoft.com/office/drawing/2014/main" val="594554812"/>
                  </a:ext>
                </a:extLst>
              </a:tr>
              <a:tr h="294691">
                <a:tc>
                  <a:txBody>
                    <a:bodyPr/>
                    <a:lstStyle/>
                    <a:p>
                      <a:r>
                        <a:rPr lang="en-US" sz="1200" b="1" dirty="0">
                          <a:latin typeface="Arial" panose="020B0604020202020204" pitchFamily="34" charset="0"/>
                          <a:cs typeface="Arial" panose="020B0604020202020204" pitchFamily="34" charset="0"/>
                        </a:rPr>
                        <a:t>Phase II </a:t>
                      </a:r>
                      <a:r>
                        <a:rPr lang="en-US" sz="1200" b="0" dirty="0">
                          <a:latin typeface="Arial" panose="020B0604020202020204" pitchFamily="34" charset="0"/>
                          <a:cs typeface="Arial" panose="020B0604020202020204" pitchFamily="34" charset="0"/>
                        </a:rPr>
                        <a:t>𝛂</a:t>
                      </a:r>
                    </a:p>
                  </a:txBody>
                  <a:tcPr/>
                </a:tc>
                <a:tc>
                  <a:txBody>
                    <a:bodyPr/>
                    <a:lstStyle/>
                    <a:p>
                      <a:pPr algn="ctr"/>
                      <a:r>
                        <a:rPr lang="en-US" sz="1200" dirty="0">
                          <a:latin typeface="Arial" panose="020B0604020202020204" pitchFamily="34" charset="0"/>
                          <a:cs typeface="Arial" panose="020B0604020202020204" pitchFamily="34" charset="0"/>
                        </a:rPr>
                        <a:t>0.05</a:t>
                      </a:r>
                    </a:p>
                  </a:txBody>
                  <a:tcPr/>
                </a:tc>
                <a:tc>
                  <a:txBody>
                    <a:bodyPr/>
                    <a:lstStyle/>
                    <a:p>
                      <a:pPr algn="ctr"/>
                      <a:r>
                        <a:rPr lang="en-US" sz="1200" dirty="0">
                          <a:latin typeface="Arial" panose="020B0604020202020204" pitchFamily="34" charset="0"/>
                          <a:cs typeface="Arial" panose="020B0604020202020204" pitchFamily="34" charset="0"/>
                        </a:rPr>
                        <a:t>--</a:t>
                      </a:r>
                    </a:p>
                  </a:txBody>
                  <a:tcPr/>
                </a:tc>
                <a:extLst>
                  <a:ext uri="{0D108BD9-81ED-4DB2-BD59-A6C34878D82A}">
                    <a16:rowId xmlns:a16="http://schemas.microsoft.com/office/drawing/2014/main" val="500997081"/>
                  </a:ext>
                </a:extLst>
              </a:tr>
              <a:tr h="294691">
                <a:tc>
                  <a:txBody>
                    <a:bodyPr/>
                    <a:lstStyle/>
                    <a:p>
                      <a:r>
                        <a:rPr lang="en-US" sz="1200" b="1" dirty="0">
                          <a:latin typeface="Arial" panose="020B0604020202020204" pitchFamily="34" charset="0"/>
                          <a:cs typeface="Arial" panose="020B0604020202020204" pitchFamily="34" charset="0"/>
                        </a:rPr>
                        <a:t>Phase II power</a:t>
                      </a:r>
                    </a:p>
                  </a:txBody>
                  <a:tcPr/>
                </a:tc>
                <a:tc>
                  <a:txBody>
                    <a:bodyPr/>
                    <a:lstStyle/>
                    <a:p>
                      <a:pPr algn="ctr"/>
                      <a:r>
                        <a:rPr lang="en-US" sz="1200" dirty="0">
                          <a:latin typeface="Arial" panose="020B0604020202020204" pitchFamily="34" charset="0"/>
                          <a:cs typeface="Arial" panose="020B0604020202020204" pitchFamily="34" charset="0"/>
                        </a:rPr>
                        <a:t>0.80</a:t>
                      </a:r>
                    </a:p>
                  </a:txBody>
                  <a:tcPr/>
                </a:tc>
                <a:tc>
                  <a:txBody>
                    <a:bodyPr/>
                    <a:lstStyle/>
                    <a:p>
                      <a:pPr algn="ctr"/>
                      <a:r>
                        <a:rPr lang="en-US" sz="1200" dirty="0">
                          <a:latin typeface="Arial" panose="020B0604020202020204" pitchFamily="34" charset="0"/>
                          <a:cs typeface="Arial" panose="020B0604020202020204" pitchFamily="34" charset="0"/>
                        </a:rPr>
                        <a:t>--</a:t>
                      </a:r>
                    </a:p>
                  </a:txBody>
                  <a:tcPr/>
                </a:tc>
                <a:extLst>
                  <a:ext uri="{0D108BD9-81ED-4DB2-BD59-A6C34878D82A}">
                    <a16:rowId xmlns:a16="http://schemas.microsoft.com/office/drawing/2014/main" val="1331378615"/>
                  </a:ext>
                </a:extLst>
              </a:tr>
              <a:tr h="294691">
                <a:tc>
                  <a:txBody>
                    <a:bodyPr/>
                    <a:lstStyle/>
                    <a:p>
                      <a:r>
                        <a:rPr lang="en-US" sz="1200" b="1" dirty="0">
                          <a:latin typeface="Arial" panose="020B0604020202020204" pitchFamily="34" charset="0"/>
                          <a:cs typeface="Arial" panose="020B0604020202020204" pitchFamily="34" charset="0"/>
                        </a:rPr>
                        <a:t>Phase II N</a:t>
                      </a:r>
                    </a:p>
                  </a:txBody>
                  <a:tcPr/>
                </a:tc>
                <a:tc>
                  <a:txBody>
                    <a:bodyPr/>
                    <a:lstStyle/>
                    <a:p>
                      <a:pPr algn="ctr"/>
                      <a:r>
                        <a:rPr lang="en-US" sz="1200" dirty="0">
                          <a:latin typeface="Arial" panose="020B0604020202020204" pitchFamily="34" charset="0"/>
                          <a:cs typeface="Arial" panose="020B0604020202020204" pitchFamily="34" charset="0"/>
                        </a:rPr>
                        <a:t>48</a:t>
                      </a:r>
                    </a:p>
                  </a:txBody>
                  <a:tcPr/>
                </a:tc>
                <a:tc>
                  <a:txBody>
                    <a:bodyPr/>
                    <a:lstStyle/>
                    <a:p>
                      <a:pPr algn="ctr"/>
                      <a:r>
                        <a:rPr lang="en-US" sz="1200" dirty="0">
                          <a:latin typeface="Arial" panose="020B0604020202020204" pitchFamily="34" charset="0"/>
                          <a:cs typeface="Arial" panose="020B0604020202020204" pitchFamily="34" charset="0"/>
                        </a:rPr>
                        <a:t>--</a:t>
                      </a:r>
                    </a:p>
                  </a:txBody>
                  <a:tcPr/>
                </a:tc>
                <a:extLst>
                  <a:ext uri="{0D108BD9-81ED-4DB2-BD59-A6C34878D82A}">
                    <a16:rowId xmlns:a16="http://schemas.microsoft.com/office/drawing/2014/main" val="991576578"/>
                  </a:ext>
                </a:extLst>
              </a:tr>
              <a:tr h="294691">
                <a:tc>
                  <a:txBody>
                    <a:bodyPr/>
                    <a:lstStyle/>
                    <a:p>
                      <a:r>
                        <a:rPr lang="en-US" sz="1200" b="1" dirty="0">
                          <a:latin typeface="Arial" panose="020B0604020202020204" pitchFamily="34" charset="0"/>
                          <a:cs typeface="Arial" panose="020B0604020202020204" pitchFamily="34" charset="0"/>
                        </a:rPr>
                        <a:t>Probability that the drug is effective</a:t>
                      </a:r>
                    </a:p>
                  </a:txBody>
                  <a:tcPr/>
                </a:tc>
                <a:tc>
                  <a:txBody>
                    <a:bodyPr/>
                    <a:lstStyle/>
                    <a:p>
                      <a:pPr algn="ctr"/>
                      <a:r>
                        <a:rPr lang="en-US" sz="1200" dirty="0">
                          <a:latin typeface="Arial" panose="020B0604020202020204" pitchFamily="34" charset="0"/>
                          <a:cs typeface="Arial" panose="020B0604020202020204" pitchFamily="34" charset="0"/>
                        </a:rPr>
                        <a:t>0.2</a:t>
                      </a:r>
                    </a:p>
                  </a:txBody>
                  <a:tcPr/>
                </a:tc>
                <a:tc>
                  <a:txBody>
                    <a:bodyPr/>
                    <a:lstStyle/>
                    <a:p>
                      <a:pPr algn="ctr"/>
                      <a:r>
                        <a:rPr lang="en-US" sz="1200" dirty="0">
                          <a:latin typeface="Arial" panose="020B0604020202020204" pitchFamily="34" charset="0"/>
                          <a:cs typeface="Arial" panose="020B0604020202020204" pitchFamily="34" charset="0"/>
                        </a:rPr>
                        <a:t>This value is known.</a:t>
                      </a:r>
                    </a:p>
                  </a:txBody>
                  <a:tcPr/>
                </a:tc>
                <a:extLst>
                  <a:ext uri="{0D108BD9-81ED-4DB2-BD59-A6C34878D82A}">
                    <a16:rowId xmlns:a16="http://schemas.microsoft.com/office/drawing/2014/main" val="1669909067"/>
                  </a:ext>
                </a:extLst>
              </a:tr>
            </a:tbl>
          </a:graphicData>
        </a:graphic>
      </p:graphicFrame>
      <p:sp>
        <p:nvSpPr>
          <p:cNvPr id="6" name="TextBox 5">
            <a:extLst>
              <a:ext uri="{FF2B5EF4-FFF2-40B4-BE49-F238E27FC236}">
                <a16:creationId xmlns:a16="http://schemas.microsoft.com/office/drawing/2014/main" id="{75D7DCC7-D586-094F-9E3C-5DA546BBB24B}"/>
              </a:ext>
            </a:extLst>
          </p:cNvPr>
          <p:cNvSpPr txBox="1"/>
          <p:nvPr/>
        </p:nvSpPr>
        <p:spPr>
          <a:xfrm>
            <a:off x="287676" y="1615397"/>
            <a:ext cx="2722066" cy="523220"/>
          </a:xfrm>
          <a:prstGeom prst="rect">
            <a:avLst/>
          </a:prstGeom>
          <a:noFill/>
        </p:spPr>
        <p:txBody>
          <a:bodyPr wrap="square" rtlCol="0">
            <a:spAutoFit/>
          </a:bodyPr>
          <a:lstStyle/>
          <a:p>
            <a:endParaRPr lang="en-US" sz="1400" dirty="0">
              <a:latin typeface="Arial" panose="020B0604020202020204" pitchFamily="34" charset="0"/>
              <a:cs typeface="Arial" panose="020B0604020202020204" pitchFamily="34" charset="0"/>
            </a:endParaRPr>
          </a:p>
          <a:p>
            <a:r>
              <a:rPr lang="en-US" sz="1400" dirty="0">
                <a:latin typeface="Arial" panose="020B0604020202020204" pitchFamily="34" charset="0"/>
                <a:cs typeface="Arial" panose="020B0604020202020204" pitchFamily="34" charset="0"/>
              </a:rPr>
              <a:t>  3+3		  CRM</a:t>
            </a:r>
            <a:r>
              <a:rPr lang="en-US" sz="1400" baseline="30000" dirty="0">
                <a:latin typeface="Arial" panose="020B0604020202020204" pitchFamily="34" charset="0"/>
                <a:cs typeface="Arial" panose="020B0604020202020204" pitchFamily="34" charset="0"/>
              </a:rPr>
              <a:t>6</a:t>
            </a:r>
            <a:r>
              <a:rPr lang="en-US" sz="1400" dirty="0">
                <a:latin typeface="Arial" panose="020B0604020202020204" pitchFamily="34" charset="0"/>
                <a:cs typeface="Arial" panose="020B0604020202020204" pitchFamily="34" charset="0"/>
              </a:rPr>
              <a:t>	  EffTox</a:t>
            </a:r>
            <a:r>
              <a:rPr lang="en-US" sz="1400" baseline="30000" dirty="0">
                <a:latin typeface="Arial" panose="020B0604020202020204" pitchFamily="34" charset="0"/>
                <a:cs typeface="Arial" panose="020B0604020202020204" pitchFamily="34" charset="0"/>
              </a:rPr>
              <a:t>7</a:t>
            </a:r>
            <a:endParaRPr lang="en-US" sz="14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3A35F906-2D9B-9D4C-9BFC-A0F5D3C2982F}"/>
              </a:ext>
            </a:extLst>
          </p:cNvPr>
          <p:cNvSpPr txBox="1"/>
          <p:nvPr/>
        </p:nvSpPr>
        <p:spPr>
          <a:xfrm>
            <a:off x="369908" y="2878487"/>
            <a:ext cx="2639833" cy="369332"/>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Single-arm phase II</a:t>
            </a:r>
          </a:p>
        </p:txBody>
      </p:sp>
      <p:cxnSp>
        <p:nvCxnSpPr>
          <p:cNvPr id="9" name="Straight Arrow Connector 8">
            <a:extLst>
              <a:ext uri="{FF2B5EF4-FFF2-40B4-BE49-F238E27FC236}">
                <a16:creationId xmlns:a16="http://schemas.microsoft.com/office/drawing/2014/main" id="{4AE4FCF6-9342-9B4F-BB5F-A72F6F937B81}"/>
              </a:ext>
            </a:extLst>
          </p:cNvPr>
          <p:cNvCxnSpPr>
            <a:cxnSpLocks/>
          </p:cNvCxnSpPr>
          <p:nvPr/>
        </p:nvCxnSpPr>
        <p:spPr>
          <a:xfrm>
            <a:off x="636104" y="2188762"/>
            <a:ext cx="0" cy="6202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7CFFDA7C-08D1-1141-8A54-7450856908FE}"/>
              </a:ext>
            </a:extLst>
          </p:cNvPr>
          <p:cNvCxnSpPr>
            <a:cxnSpLocks/>
          </p:cNvCxnSpPr>
          <p:nvPr/>
        </p:nvCxnSpPr>
        <p:spPr>
          <a:xfrm>
            <a:off x="1607488" y="2188761"/>
            <a:ext cx="0" cy="6202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8DF3ECA-0848-CA4F-9525-862E335A8BBE}"/>
              </a:ext>
            </a:extLst>
          </p:cNvPr>
          <p:cNvCxnSpPr>
            <a:cxnSpLocks/>
          </p:cNvCxnSpPr>
          <p:nvPr/>
        </p:nvCxnSpPr>
        <p:spPr>
          <a:xfrm>
            <a:off x="2570921" y="2188761"/>
            <a:ext cx="0" cy="6202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4170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779AC7-291A-8C42-A422-00FE33014EF3}"/>
              </a:ext>
            </a:extLst>
          </p:cNvPr>
          <p:cNvSpPr txBox="1"/>
          <p:nvPr/>
        </p:nvSpPr>
        <p:spPr>
          <a:xfrm>
            <a:off x="369909" y="229196"/>
            <a:ext cx="8679961" cy="646331"/>
          </a:xfrm>
          <a:prstGeom prst="rect">
            <a:avLst/>
          </a:prstGeom>
          <a:noFill/>
        </p:spPr>
        <p:txBody>
          <a:bodyPr wrap="square" lIns="91440" tIns="45720" rIns="91440" bIns="45720" rtlCol="0" anchor="t">
            <a:spAutoFit/>
          </a:bodyPr>
          <a:lstStyle/>
          <a:p>
            <a:r>
              <a:rPr lang="en-US" sz="3600" b="1" dirty="0">
                <a:latin typeface="Arial"/>
                <a:cs typeface="Arial"/>
              </a:rPr>
              <a:t>Dose-toxicity and dose-response</a:t>
            </a:r>
            <a:endParaRPr lang="en-US" sz="3600" b="1"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7E0B38A-BB59-C443-AA30-C585D14D5932}"/>
              </a:ext>
            </a:extLst>
          </p:cNvPr>
          <p:cNvSpPr txBox="1"/>
          <p:nvPr/>
        </p:nvSpPr>
        <p:spPr>
          <a:xfrm>
            <a:off x="371226" y="1657585"/>
            <a:ext cx="8100811" cy="369332"/>
          </a:xfrm>
          <a:prstGeom prst="rect">
            <a:avLst/>
          </a:prstGeom>
          <a:noFill/>
        </p:spPr>
        <p:txBody>
          <a:bodyPr wrap="square" lIns="91440" tIns="45720" rIns="91440" bIns="45720" rtlCol="0" anchor="t">
            <a:spAutoFit/>
          </a:bodyPr>
          <a:lstStyle/>
          <a:p>
            <a:pPr fontAlgn="base"/>
            <a:endParaRPr lang="en-US" dirty="0"/>
          </a:p>
        </p:txBody>
      </p:sp>
      <p:pic>
        <p:nvPicPr>
          <p:cNvPr id="6" name="Picture 5">
            <a:extLst>
              <a:ext uri="{FF2B5EF4-FFF2-40B4-BE49-F238E27FC236}">
                <a16:creationId xmlns:a16="http://schemas.microsoft.com/office/drawing/2014/main" id="{AA02C19A-B7C5-5C4F-B520-F8F2FFB7DD80}"/>
              </a:ext>
            </a:extLst>
          </p:cNvPr>
          <p:cNvPicPr>
            <a:picLocks noChangeAspect="1"/>
          </p:cNvPicPr>
          <p:nvPr/>
        </p:nvPicPr>
        <p:blipFill>
          <a:blip r:embed="rId3"/>
          <a:stretch>
            <a:fillRect/>
          </a:stretch>
        </p:blipFill>
        <p:spPr>
          <a:xfrm>
            <a:off x="11617" y="1299693"/>
            <a:ext cx="9144000" cy="2564780"/>
          </a:xfrm>
          <a:prstGeom prst="rect">
            <a:avLst/>
          </a:prstGeom>
        </p:spPr>
      </p:pic>
      <p:sp>
        <p:nvSpPr>
          <p:cNvPr id="7" name="Triangle 6">
            <a:extLst>
              <a:ext uri="{FF2B5EF4-FFF2-40B4-BE49-F238E27FC236}">
                <a16:creationId xmlns:a16="http://schemas.microsoft.com/office/drawing/2014/main" id="{E5BD7FB7-29C6-6347-B77E-647272D4E7BA}"/>
              </a:ext>
            </a:extLst>
          </p:cNvPr>
          <p:cNvSpPr/>
          <p:nvPr/>
        </p:nvSpPr>
        <p:spPr>
          <a:xfrm>
            <a:off x="1552845" y="2641588"/>
            <a:ext cx="45719" cy="50316"/>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Triangle 7">
            <a:extLst>
              <a:ext uri="{FF2B5EF4-FFF2-40B4-BE49-F238E27FC236}">
                <a16:creationId xmlns:a16="http://schemas.microsoft.com/office/drawing/2014/main" id="{8468E64C-B171-0E4F-89EE-F5B7E770F61C}"/>
              </a:ext>
            </a:extLst>
          </p:cNvPr>
          <p:cNvSpPr/>
          <p:nvPr/>
        </p:nvSpPr>
        <p:spPr>
          <a:xfrm>
            <a:off x="3315793" y="2641588"/>
            <a:ext cx="45719" cy="50316"/>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Triangle 8">
            <a:extLst>
              <a:ext uri="{FF2B5EF4-FFF2-40B4-BE49-F238E27FC236}">
                <a16:creationId xmlns:a16="http://schemas.microsoft.com/office/drawing/2014/main" id="{E08D5400-52C5-C747-B55F-9F57290AB46F}"/>
              </a:ext>
            </a:extLst>
          </p:cNvPr>
          <p:cNvSpPr/>
          <p:nvPr/>
        </p:nvSpPr>
        <p:spPr>
          <a:xfrm>
            <a:off x="5078741" y="2641588"/>
            <a:ext cx="45719" cy="50316"/>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Triangle 9">
            <a:extLst>
              <a:ext uri="{FF2B5EF4-FFF2-40B4-BE49-F238E27FC236}">
                <a16:creationId xmlns:a16="http://schemas.microsoft.com/office/drawing/2014/main" id="{B2DF7C3B-9998-5846-9C10-1DE2B01867CB}"/>
              </a:ext>
            </a:extLst>
          </p:cNvPr>
          <p:cNvSpPr/>
          <p:nvPr/>
        </p:nvSpPr>
        <p:spPr>
          <a:xfrm>
            <a:off x="6841689" y="2641588"/>
            <a:ext cx="45719" cy="50316"/>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Triangle 10">
            <a:extLst>
              <a:ext uri="{FF2B5EF4-FFF2-40B4-BE49-F238E27FC236}">
                <a16:creationId xmlns:a16="http://schemas.microsoft.com/office/drawing/2014/main" id="{D8465313-C4D2-CA47-9108-8D42FFE58933}"/>
              </a:ext>
            </a:extLst>
          </p:cNvPr>
          <p:cNvSpPr/>
          <p:nvPr/>
        </p:nvSpPr>
        <p:spPr>
          <a:xfrm>
            <a:off x="8604637" y="2641588"/>
            <a:ext cx="45719" cy="50316"/>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DAC83B35-C88B-2B40-90B2-4EE20C018578}"/>
              </a:ext>
            </a:extLst>
          </p:cNvPr>
          <p:cNvSpPr txBox="1"/>
          <p:nvPr/>
        </p:nvSpPr>
        <p:spPr>
          <a:xfrm>
            <a:off x="7752841" y="1470034"/>
            <a:ext cx="209550" cy="215444"/>
          </a:xfrm>
          <a:prstGeom prst="rect">
            <a:avLst/>
          </a:prstGeom>
          <a:noFill/>
        </p:spPr>
        <p:txBody>
          <a:bodyPr wrap="square" rtlCol="0">
            <a:spAutoFit/>
          </a:bodyPr>
          <a:lstStyle/>
          <a:p>
            <a:pPr algn="ctr"/>
            <a:r>
              <a:rPr lang="en-US" sz="800" dirty="0"/>
              <a:t>✸</a:t>
            </a:r>
          </a:p>
        </p:txBody>
      </p:sp>
      <p:sp>
        <p:nvSpPr>
          <p:cNvPr id="13" name="TextBox 12">
            <a:extLst>
              <a:ext uri="{FF2B5EF4-FFF2-40B4-BE49-F238E27FC236}">
                <a16:creationId xmlns:a16="http://schemas.microsoft.com/office/drawing/2014/main" id="{6352AC61-1ECE-0641-B460-995B59AE0E1D}"/>
              </a:ext>
            </a:extLst>
          </p:cNvPr>
          <p:cNvSpPr txBox="1"/>
          <p:nvPr/>
        </p:nvSpPr>
        <p:spPr>
          <a:xfrm>
            <a:off x="5601791" y="1467163"/>
            <a:ext cx="209550" cy="215444"/>
          </a:xfrm>
          <a:prstGeom prst="rect">
            <a:avLst/>
          </a:prstGeom>
          <a:noFill/>
        </p:spPr>
        <p:txBody>
          <a:bodyPr wrap="square" rtlCol="0">
            <a:spAutoFit/>
          </a:bodyPr>
          <a:lstStyle/>
          <a:p>
            <a:pPr algn="ctr"/>
            <a:r>
              <a:rPr lang="en-US" sz="800" dirty="0"/>
              <a:t>✸</a:t>
            </a:r>
          </a:p>
        </p:txBody>
      </p:sp>
      <p:sp>
        <p:nvSpPr>
          <p:cNvPr id="14" name="TextBox 13">
            <a:extLst>
              <a:ext uri="{FF2B5EF4-FFF2-40B4-BE49-F238E27FC236}">
                <a16:creationId xmlns:a16="http://schemas.microsoft.com/office/drawing/2014/main" id="{63CBE1C4-AF9C-3F4B-9FFE-349ACBE152E1}"/>
              </a:ext>
            </a:extLst>
          </p:cNvPr>
          <p:cNvSpPr txBox="1"/>
          <p:nvPr/>
        </p:nvSpPr>
        <p:spPr>
          <a:xfrm>
            <a:off x="4605114" y="1467163"/>
            <a:ext cx="209550" cy="215444"/>
          </a:xfrm>
          <a:prstGeom prst="rect">
            <a:avLst/>
          </a:prstGeom>
          <a:noFill/>
        </p:spPr>
        <p:txBody>
          <a:bodyPr wrap="square" rtlCol="0">
            <a:spAutoFit/>
          </a:bodyPr>
          <a:lstStyle/>
          <a:p>
            <a:pPr algn="ctr"/>
            <a:r>
              <a:rPr lang="en-US" sz="800" dirty="0"/>
              <a:t>✸</a:t>
            </a:r>
          </a:p>
        </p:txBody>
      </p:sp>
      <p:sp>
        <p:nvSpPr>
          <p:cNvPr id="15" name="TextBox 14">
            <a:extLst>
              <a:ext uri="{FF2B5EF4-FFF2-40B4-BE49-F238E27FC236}">
                <a16:creationId xmlns:a16="http://schemas.microsoft.com/office/drawing/2014/main" id="{B7428CF8-BAF7-B244-A609-86BA5D3D7D84}"/>
              </a:ext>
            </a:extLst>
          </p:cNvPr>
          <p:cNvSpPr txBox="1"/>
          <p:nvPr/>
        </p:nvSpPr>
        <p:spPr>
          <a:xfrm>
            <a:off x="2068671" y="1768537"/>
            <a:ext cx="209550" cy="215444"/>
          </a:xfrm>
          <a:prstGeom prst="rect">
            <a:avLst/>
          </a:prstGeom>
          <a:noFill/>
        </p:spPr>
        <p:txBody>
          <a:bodyPr wrap="square" rtlCol="0">
            <a:spAutoFit/>
          </a:bodyPr>
          <a:lstStyle/>
          <a:p>
            <a:pPr algn="ctr"/>
            <a:r>
              <a:rPr lang="en-US" sz="800" dirty="0"/>
              <a:t>✸</a:t>
            </a:r>
          </a:p>
        </p:txBody>
      </p:sp>
      <p:sp>
        <p:nvSpPr>
          <p:cNvPr id="16" name="TextBox 15">
            <a:extLst>
              <a:ext uri="{FF2B5EF4-FFF2-40B4-BE49-F238E27FC236}">
                <a16:creationId xmlns:a16="http://schemas.microsoft.com/office/drawing/2014/main" id="{CDEF3E43-21D1-AB42-B108-D0B864AA4A8E}"/>
              </a:ext>
            </a:extLst>
          </p:cNvPr>
          <p:cNvSpPr txBox="1"/>
          <p:nvPr/>
        </p:nvSpPr>
        <p:spPr>
          <a:xfrm>
            <a:off x="1470929" y="1858813"/>
            <a:ext cx="209550" cy="215444"/>
          </a:xfrm>
          <a:prstGeom prst="rect">
            <a:avLst/>
          </a:prstGeom>
          <a:noFill/>
        </p:spPr>
        <p:txBody>
          <a:bodyPr wrap="square" rtlCol="0">
            <a:spAutoFit/>
          </a:bodyPr>
          <a:lstStyle/>
          <a:p>
            <a:pPr algn="ctr"/>
            <a:r>
              <a:rPr lang="en-US" sz="800" dirty="0"/>
              <a:t>✸</a:t>
            </a:r>
          </a:p>
        </p:txBody>
      </p:sp>
      <p:grpSp>
        <p:nvGrpSpPr>
          <p:cNvPr id="20" name="Group 19">
            <a:extLst>
              <a:ext uri="{FF2B5EF4-FFF2-40B4-BE49-F238E27FC236}">
                <a16:creationId xmlns:a16="http://schemas.microsoft.com/office/drawing/2014/main" id="{796319EC-0E98-5D40-91E1-776DA31A31B2}"/>
              </a:ext>
            </a:extLst>
          </p:cNvPr>
          <p:cNvGrpSpPr/>
          <p:nvPr/>
        </p:nvGrpSpPr>
        <p:grpSpPr>
          <a:xfrm>
            <a:off x="247746" y="3635022"/>
            <a:ext cx="1925700" cy="338554"/>
            <a:chOff x="1859121" y="4006921"/>
            <a:chExt cx="1925700" cy="338554"/>
          </a:xfrm>
        </p:grpSpPr>
        <p:sp>
          <p:nvSpPr>
            <p:cNvPr id="17" name="Triangle 16">
              <a:extLst>
                <a:ext uri="{FF2B5EF4-FFF2-40B4-BE49-F238E27FC236}">
                  <a16:creationId xmlns:a16="http://schemas.microsoft.com/office/drawing/2014/main" id="{7A523476-1032-524F-8C94-87BA08472C71}"/>
                </a:ext>
              </a:extLst>
            </p:cNvPr>
            <p:cNvSpPr/>
            <p:nvPr/>
          </p:nvSpPr>
          <p:spPr>
            <a:xfrm>
              <a:off x="1970824" y="4222365"/>
              <a:ext cx="45719" cy="50316"/>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D04510FC-0CD7-2546-B32B-0DC20F6268A5}"/>
                </a:ext>
              </a:extLst>
            </p:cNvPr>
            <p:cNvSpPr txBox="1"/>
            <p:nvPr/>
          </p:nvSpPr>
          <p:spPr>
            <a:xfrm>
              <a:off x="1859121" y="4006921"/>
              <a:ext cx="1925700" cy="338554"/>
            </a:xfrm>
            <a:prstGeom prst="rect">
              <a:avLst/>
            </a:prstGeom>
            <a:noFill/>
          </p:spPr>
          <p:txBody>
            <a:bodyPr wrap="square" rtlCol="0">
              <a:spAutoFit/>
            </a:bodyPr>
            <a:lstStyle/>
            <a:p>
              <a:r>
                <a:rPr lang="en-US" sz="800" dirty="0"/>
                <a:t>✸ Best dose</a:t>
              </a:r>
            </a:p>
            <a:p>
              <a:r>
                <a:rPr lang="en-US" sz="800" dirty="0"/>
                <a:t>     MTD</a:t>
              </a:r>
            </a:p>
          </p:txBody>
        </p:sp>
      </p:grpSp>
    </p:spTree>
    <p:extLst>
      <p:ext uri="{BB962C8B-B14F-4D97-AF65-F5344CB8AC3E}">
        <p14:creationId xmlns:p14="http://schemas.microsoft.com/office/powerpoint/2010/main" val="3653554089"/>
      </p:ext>
    </p:extLst>
  </p:cSld>
  <p:clrMapOvr>
    <a:masterClrMapping/>
  </p:clrMapOvr>
</p:sld>
</file>

<file path=ppt/theme/theme1.xml><?xml version="1.0" encoding="utf-8"?>
<a:theme xmlns:a="http://schemas.openxmlformats.org/drawingml/2006/main" name="Default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4935</TotalTime>
  <Words>3413</Words>
  <Application>Microsoft Macintosh PowerPoint</Application>
  <PresentationFormat>Custom</PresentationFormat>
  <Paragraphs>264</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Times New Roman</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Thomas Magallanes</dc:creator>
  <cp:lastModifiedBy>Alyssa Vanderbeek</cp:lastModifiedBy>
  <cp:revision>163</cp:revision>
  <dcterms:created xsi:type="dcterms:W3CDTF">2021-03-30T13:48:42Z</dcterms:created>
  <dcterms:modified xsi:type="dcterms:W3CDTF">2021-06-23T20:47:13Z</dcterms:modified>
</cp:coreProperties>
</file>